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62" r:id="rId4"/>
    <p:sldMasterId id="2147483663"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Lst>
  <p:sldSz cy="5143500" cx="9144000"/>
  <p:notesSz cx="6858000" cy="9144000"/>
  <p:embeddedFontLst>
    <p:embeddedFont>
      <p:font typeface="Staatliches"/>
      <p:regular r:id="rId3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font" Target="fonts/Staatliches-regular.fntdata"/><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1" Type="http://schemas.openxmlformats.org/officeDocument/2006/relationships/hyperlink" Target="https://www.google.com/search?q=government+health&amp;rlz=1C1CHBF_enSG840SG840&amp;sxsrf=ACYBGNSLqk6VaFsVi5RzPp_CjmuKCWXC5A:1575722794228&amp;source=lnms&amp;tbm=isch&amp;sa=X&amp;ved=2ahUKEwjMgKjryKPmAhVIXSsKHcg-A_gQ_AUoAXoECA8QAw&amp;biw=1280&amp;bih=578#imgrc=P72CINxs7V6NrM:" TargetMode="External"/><Relationship Id="rId10" Type="http://schemas.openxmlformats.org/officeDocument/2006/relationships/hyperlink" Target="https://www.google.com/search?q=government+health&amp;rlz=1C1CHBF_enSG840SG840&amp;sxsrf=ACYBGNSLqk6VaFsVi5RzPp_CjmuKCWXC5A:1575722794228&amp;source=lnms&amp;tbm=isch&amp;sa=X&amp;ved=2ahUKEwjMgKjryKPmAhVIXSsKHcg-A_gQ_AUoAXoECA8QAw&amp;biw=1280&amp;bih=578#imgrc=P72CINxs7V6NrM:" TargetMode="External"/><Relationship Id="rId13" Type="http://schemas.openxmlformats.org/officeDocument/2006/relationships/hyperlink" Target="https://www.asiaadvisersnetwork.com/Article?aid=47666" TargetMode="External"/><Relationship Id="rId12" Type="http://schemas.openxmlformats.org/officeDocument/2006/relationships/hyperlink" Target="https://www.google.com/search?q=hospital&amp;rlz=1C1CHBF_enSG840SG840&amp;sxsrf=ACYBGNQlHph-vo44e19DrhWXYHLBr68HAQ:1575117568035&amp;source=lnms&amp;tbm=isch&amp;sa=X&amp;ved=2ahUKEwjh4vyY-pHmAhXpILcAHU1HAAoQ_AUoAnoECA8QBA&amp;biw=1280&amp;bih=529#imgrc=qTn18HyWBxMmTM:" TargetMode="External"/><Relationship Id="rId1" Type="http://schemas.openxmlformats.org/officeDocument/2006/relationships/notesMaster" Target="../notesMasters/notesMaster1.xml"/><Relationship Id="rId2" Type="http://schemas.openxmlformats.org/officeDocument/2006/relationships/hyperlink" Target="https://www.tablebuilder.singstat.gov.sg/publicfacing/createDataTable.action?refId=15158%5C" TargetMode="External"/><Relationship Id="rId3" Type="http://schemas.openxmlformats.org/officeDocument/2006/relationships/hyperlink" Target="https://www.singstat.gov.sg/find-data/search-by-theme/population/death-and-life-expectancy/latest-data#Death-and-Life-Expectancy_5f413b1e08eb4581b78738dbfbcc7764_footnote" TargetMode="External"/><Relationship Id="rId4" Type="http://schemas.openxmlformats.org/officeDocument/2006/relationships/hyperlink" Target="https://www.tablebuilder.singstat.gov.sg/publicfacing/createDataTable.action?refId=13247" TargetMode="External"/><Relationship Id="rId9" Type="http://schemas.openxmlformats.org/officeDocument/2006/relationships/hyperlink" Target="https://www.straitstimes.com/singapore/health/singaporeans-life-expectancy-to-reach-854-years-in-2040-third-highest-in-the-world" TargetMode="External"/><Relationship Id="rId5" Type="http://schemas.openxmlformats.org/officeDocument/2006/relationships/hyperlink" Target="https://www.tablebuilder.singstat.gov.sg/publicfacing/createDataTable.action?refId=15167" TargetMode="External"/><Relationship Id="rId6" Type="http://schemas.openxmlformats.org/officeDocument/2006/relationships/hyperlink" Target="https://www.tablebuilder.singstat.gov.sg/publicfacing/createDataTable.action?refId=13249" TargetMode="External"/><Relationship Id="rId7" Type="http://schemas.openxmlformats.org/officeDocument/2006/relationships/hyperlink" Target="https://www.singstat.gov.sg/find-data/search-by-theme/population/death-and-life-expectancy/latest-data" TargetMode="External"/><Relationship Id="rId8" Type="http://schemas.openxmlformats.org/officeDocument/2006/relationships/hyperlink" Target="https://ourworldindata.org/why-do-women-live-longer-than-men" TargetMode="Externa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google.com/search?q=government+health&amp;rlz=1C1CHBF_enSG840SG840&amp;sxsrf=ACYBGNSLqk6VaFsVi5RzPp_CjmuKCWXC5A:1575722794228&amp;source=lnms&amp;tbm=isch&amp;sa=X&amp;ved=2ahUKEwjMgKjryKPmAhVIXSsKHcg-A_gQ_AUoAXoECA8QAw&amp;biw=1280&amp;bih=578#imgrc=P72CINxs7V6NrM:" TargetMode="External"/><Relationship Id="rId3" Type="http://schemas.openxmlformats.org/officeDocument/2006/relationships/hyperlink" Target="https://www.google.com/search?q=government+health&amp;rlz=1C1CHBF_enSG840SG840&amp;sxsrf=ACYBGNSLqk6VaFsVi5RzPp_CjmuKCWXC5A:1575722794228&amp;source=lnms&amp;tbm=isch&amp;sa=X&amp;ved=2ahUKEwjMgKjryKPmAhVIXSsKHcg-A_gQ_AUoAXoECA8QAw&amp;biw=1280&amp;bih=578#imgrc=P72CINxs7V6NrM:" TargetMode="External"/><Relationship Id="rId4" Type="http://schemas.openxmlformats.org/officeDocument/2006/relationships/hyperlink" Target="https://www.google.com/search?q=hospital&amp;rlz=1C1CHBF_enSG840SG840&amp;sxsrf=ACYBGNQlHph-vo44e19DrhWXYHLBr68HAQ:1575117568035&amp;source=lnms&amp;tbm=isch&amp;sa=X&amp;ved=2ahUKEwjh4vyY-pHmAhXpILcAHU1HAAoQ_AUoAnoECA8QBA&amp;biw=1280&amp;bih=529#imgrc=qTn18HyWBxMmTM:" TargetMode="External"/><Relationship Id="rId5" Type="http://schemas.openxmlformats.org/officeDocument/2006/relationships/hyperlink" Target="https://www.asiaadvisersnetwork.com/Article?aid=47666" TargetMode="Externa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 name="Shape 95"/>
        <p:cNvGrpSpPr/>
        <p:nvPr/>
      </p:nvGrpSpPr>
      <p:grpSpPr>
        <a:xfrm>
          <a:off x="0" y="0"/>
          <a:ext cx="0" cy="0"/>
          <a:chOff x="0" y="0"/>
          <a:chExt cx="0" cy="0"/>
        </a:xfrm>
      </p:grpSpPr>
      <p:sp>
        <p:nvSpPr>
          <p:cNvPr id="96" name="Google Shape;96;g76298cc2c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76298cc2c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3" name="Shape 223"/>
        <p:cNvGrpSpPr/>
        <p:nvPr/>
      </p:nvGrpSpPr>
      <p:grpSpPr>
        <a:xfrm>
          <a:off x="0" y="0"/>
          <a:ext cx="0" cy="0"/>
          <a:chOff x="0" y="0"/>
          <a:chExt cx="0" cy="0"/>
        </a:xfrm>
      </p:grpSpPr>
      <p:sp>
        <p:nvSpPr>
          <p:cNvPr id="224" name="Google Shape;224;g7bfd9bedf3_2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7bfd9bedf3_2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a:solidFill>
                  <a:srgbClr val="595959"/>
                </a:solidFill>
              </a:rPr>
              <a:t>Insights/inferences explain each of the charts choice of chart type and the information that can be inferred</a:t>
            </a:r>
            <a:endParaRPr>
              <a:solidFill>
                <a:srgbClr val="595959"/>
              </a:solidFill>
            </a:endParaRPr>
          </a:p>
          <a:p>
            <a:pPr indent="0" lvl="0" marL="0" rtl="0" algn="l">
              <a:lnSpc>
                <a:spcPct val="90000"/>
              </a:lnSpc>
              <a:spcBef>
                <a:spcPts val="1200"/>
              </a:spcBef>
              <a:spcAft>
                <a:spcPts val="0"/>
              </a:spcAft>
              <a:buClr>
                <a:schemeClr val="dk1"/>
              </a:buClr>
              <a:buSzPts val="2800"/>
              <a:buFont typeface="Calibri"/>
              <a:buNone/>
            </a:pPr>
            <a:r>
              <a:rPr lang="en" sz="900">
                <a:solidFill>
                  <a:schemeClr val="dk1"/>
                </a:solidFill>
                <a:latin typeface="Calibri"/>
                <a:ea typeface="Calibri"/>
                <a:cs typeface="Calibri"/>
                <a:sym typeface="Calibri"/>
              </a:rPr>
              <a:t>How life expectancy increased as they upgrade their medical equipments </a:t>
            </a:r>
            <a:endParaRPr sz="900">
              <a:solidFill>
                <a:srgbClr val="595959"/>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
                <a:solidFill>
                  <a:schemeClr val="dk1"/>
                </a:solidFill>
                <a:latin typeface="Calibri"/>
                <a:ea typeface="Calibri"/>
                <a:cs typeface="Calibri"/>
                <a:sym typeface="Calibri"/>
              </a:rPr>
              <a:t>The amount of money spent on machinery equipment for healthcare is extensive.From the amount of money invested on AI equipment to cure or a spot of less distinguishable diseases is increased which is the number of imports brought into Singapore. Furthermore, the number of exports also increased. The reasons for increased exports could be due to the relation to Singapore healthcare being one of the best and how devices available in Singapore might be useful to other countries.</a:t>
            </a:r>
            <a:endParaRPr>
              <a:solidFill>
                <a:schemeClr val="dk1"/>
              </a:solidFill>
              <a:latin typeface="Calibri"/>
              <a:ea typeface="Calibri"/>
              <a:cs typeface="Calibri"/>
              <a:sym typeface="Calibri"/>
            </a:endParaRPr>
          </a:p>
          <a:p>
            <a:pPr indent="0" lvl="0" marL="0" rtl="0" algn="l">
              <a:spcBef>
                <a:spcPts val="0"/>
              </a:spcBef>
              <a:spcAft>
                <a:spcPts val="0"/>
              </a:spcAft>
              <a:buNone/>
            </a:pPr>
            <a:r>
              <a:rPr lang="en">
                <a:solidFill>
                  <a:schemeClr val="dk1"/>
                </a:solidFill>
                <a:latin typeface="Calibri"/>
                <a:ea typeface="Calibri"/>
                <a:cs typeface="Calibri"/>
                <a:sym typeface="Calibri"/>
              </a:rPr>
              <a:t>Because of remarkable advances in science and technology, life expectancy in Singapore increases. This would in result affect the elderly people, which promising growth of medical devices brought into Singapore, creating a sustainable demand for medical devices. As elderly populations’ healthcare is frequently government-subsidized in markets, home healthcare is also becoming of increasing importance which is the SEMAS, which I will further explain later. So as related technologies become more effective, and healthcare budgets are carefully inspected and used in a proper way.</a:t>
            </a:r>
            <a:endParaRPr>
              <a:latin typeface="Calibri"/>
              <a:ea typeface="Calibri"/>
              <a:cs typeface="Calibri"/>
              <a:sym typeface="Calibri"/>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5" name="Shape 235"/>
        <p:cNvGrpSpPr/>
        <p:nvPr/>
      </p:nvGrpSpPr>
      <p:grpSpPr>
        <a:xfrm>
          <a:off x="0" y="0"/>
          <a:ext cx="0" cy="0"/>
          <a:chOff x="0" y="0"/>
          <a:chExt cx="0" cy="0"/>
        </a:xfrm>
      </p:grpSpPr>
      <p:sp>
        <p:nvSpPr>
          <p:cNvPr id="236" name="Google Shape;236;g7bfd9bedf3_2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7bfd9bedf3_2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rgbClr val="595959"/>
                </a:solidFill>
              </a:rPr>
              <a:t>Insights/inferences explain each of the charts choice of chart type and the information that can be inferred</a:t>
            </a:r>
            <a:endParaRPr>
              <a:solidFill>
                <a:srgbClr val="595959"/>
              </a:solidFill>
            </a:endParaRPr>
          </a:p>
          <a:p>
            <a:pPr indent="0" lvl="0" marL="0" rtl="0" algn="l">
              <a:lnSpc>
                <a:spcPct val="90000"/>
              </a:lnSpc>
              <a:spcBef>
                <a:spcPts val="1200"/>
              </a:spcBef>
              <a:spcAft>
                <a:spcPts val="0"/>
              </a:spcAft>
              <a:buClr>
                <a:schemeClr val="dk1"/>
              </a:buClr>
              <a:buSzPts val="1100"/>
              <a:buFont typeface="Arial"/>
              <a:buNone/>
            </a:pPr>
            <a:r>
              <a:rPr lang="en">
                <a:solidFill>
                  <a:schemeClr val="dk1"/>
                </a:solidFill>
                <a:latin typeface="Calibri"/>
                <a:ea typeface="Calibri"/>
                <a:cs typeface="Calibri"/>
                <a:sym typeface="Calibri"/>
              </a:rPr>
              <a:t>So the line graph could inferred a hypothesis of how the higher the diseases found or exist, there is a higher increase of death seen in Singapore. However, despite medical equipment, death rates have also been increasing over the years. This would explain why life expectancy could be affected by the number of death rates caused in a year by diseases. However, abnormalities would be found when there is improvement. With advancing medical technologies equipment has been purchased and used in Singapore, this shows the reduction on the number of diseases or illnesses. For example ,Year 2004 , where it is spotted that the death rate caused by diseases is 19536, which is lower than the previous year 2003, 20121 people died from diseases. However, I would like to highlight that It could be seen that diseases are the main reason why Singaporeans faced which contradicts the high life expectancy, this means that the diseases/illnesses are the major factors of causing death rates to be high.</a:t>
            </a:r>
            <a:endParaRPr>
              <a:solidFill>
                <a:schemeClr val="dk1"/>
              </a:solidFill>
              <a:latin typeface="Calibri"/>
              <a:ea typeface="Calibri"/>
              <a:cs typeface="Calibri"/>
              <a:sym typeface="Calibri"/>
            </a:endParaRPr>
          </a:p>
          <a:p>
            <a:pPr indent="0" lvl="0" marL="0" rtl="0" algn="l">
              <a:lnSpc>
                <a:spcPct val="90000"/>
              </a:lnSpc>
              <a:spcBef>
                <a:spcPts val="0"/>
              </a:spcBef>
              <a:spcAft>
                <a:spcPts val="0"/>
              </a:spcAft>
              <a:buClr>
                <a:schemeClr val="dk1"/>
              </a:buClr>
              <a:buSzPts val="1100"/>
              <a:buFont typeface="Arial"/>
              <a:buNone/>
            </a:pPr>
            <a:r>
              <a:t/>
            </a:r>
            <a:endParaRPr>
              <a:solidFill>
                <a:schemeClr val="dk1"/>
              </a:solidFill>
              <a:latin typeface="Calibri"/>
              <a:ea typeface="Calibri"/>
              <a:cs typeface="Calibri"/>
              <a:sym typeface="Calibri"/>
            </a:endParaRPr>
          </a:p>
          <a:p>
            <a:pPr indent="0" lvl="0" marL="0" rtl="0" algn="l">
              <a:lnSpc>
                <a:spcPct val="90000"/>
              </a:lnSpc>
              <a:spcBef>
                <a:spcPts val="0"/>
              </a:spcBef>
              <a:spcAft>
                <a:spcPts val="0"/>
              </a:spcAft>
              <a:buClr>
                <a:schemeClr val="dk1"/>
              </a:buClr>
              <a:buSzPts val="2100"/>
              <a:buFont typeface="Arial"/>
              <a:buNone/>
            </a:pPr>
            <a:r>
              <a:t/>
            </a:r>
            <a:endParaRPr>
              <a:solidFill>
                <a:schemeClr val="dk1"/>
              </a:solidFill>
              <a:latin typeface="Calibri"/>
              <a:ea typeface="Calibri"/>
              <a:cs typeface="Calibri"/>
              <a:sym typeface="Calibri"/>
            </a:endParaRPr>
          </a:p>
          <a:p>
            <a:pPr indent="-38100" lvl="0" marL="177800" rtl="0" algn="l">
              <a:lnSpc>
                <a:spcPct val="90000"/>
              </a:lnSpc>
              <a:spcBef>
                <a:spcPts val="0"/>
              </a:spcBef>
              <a:spcAft>
                <a:spcPts val="0"/>
              </a:spcAft>
              <a:buClr>
                <a:schemeClr val="dk1"/>
              </a:buClr>
              <a:buSzPts val="2100"/>
              <a:buFont typeface="Arial"/>
              <a:buNone/>
            </a:pPr>
            <a:r>
              <a:t/>
            </a:r>
            <a:endParaRPr>
              <a:solidFill>
                <a:schemeClr val="dk1"/>
              </a:solidFill>
              <a:latin typeface="Calibri"/>
              <a:ea typeface="Calibri"/>
              <a:cs typeface="Calibri"/>
              <a:sym typeface="Calibri"/>
            </a:endParaRPr>
          </a:p>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5" name="Shape 245"/>
        <p:cNvGrpSpPr/>
        <p:nvPr/>
      </p:nvGrpSpPr>
      <p:grpSpPr>
        <a:xfrm>
          <a:off x="0" y="0"/>
          <a:ext cx="0" cy="0"/>
          <a:chOff x="0" y="0"/>
          <a:chExt cx="0" cy="0"/>
        </a:xfrm>
      </p:grpSpPr>
      <p:sp>
        <p:nvSpPr>
          <p:cNvPr id="246" name="Google Shape;246;g7bfd9bedf3_2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7bfd9bedf3_2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a:solidFill>
                  <a:srgbClr val="595959"/>
                </a:solidFill>
              </a:rPr>
              <a:t>Insights/inferences explain each of the charts choice of chart type and the information that can be inferred</a:t>
            </a:r>
            <a:endParaRPr>
              <a:solidFill>
                <a:srgbClr val="595959"/>
              </a:solidFill>
            </a:endParaRPr>
          </a:p>
          <a:p>
            <a:pPr indent="0" lvl="0" marL="0" rtl="0" algn="l">
              <a:lnSpc>
                <a:spcPct val="90000"/>
              </a:lnSpc>
              <a:spcBef>
                <a:spcPts val="1200"/>
              </a:spcBef>
              <a:spcAft>
                <a:spcPts val="0"/>
              </a:spcAft>
              <a:buNone/>
            </a:pPr>
            <a:r>
              <a:rPr lang="en">
                <a:solidFill>
                  <a:schemeClr val="dk1"/>
                </a:solidFill>
                <a:latin typeface="Calibri"/>
                <a:ea typeface="Calibri"/>
                <a:cs typeface="Calibri"/>
                <a:sym typeface="Calibri"/>
              </a:rPr>
              <a:t>Using a Bar chart is one of an easier method to explain the different years and how the sum of death caused, one part of the death rates increased is due to diabetes. So using diabetes as one of the common factors that are often a concern towards Singaporean life expectancy, I could relate to how diabetes could be one common disease that may occur in many Singaporeans and how it is estimated ⅕  of the population that might suffer and pass away from diabetes. Furthermore, patients might have other diseases that could also be interconnected to a diabetic patient, causing the death rates to increase. Hence government would have to focus on reducing the number of diabetic patients(specifically type 2, where patients getting diabetes is not by heredity) through the increase of medical services or equipment that could possibly reduce the impact or slow down the diabetes conditions on diabetic patients. Due to the increased rate of diabetic patients, this would explain why the government would take preventive measures which would be mentioned later on the solutions.</a:t>
            </a:r>
            <a:endParaRPr>
              <a:solidFill>
                <a:schemeClr val="dk1"/>
              </a:solidFill>
              <a:latin typeface="Calibri"/>
              <a:ea typeface="Calibri"/>
              <a:cs typeface="Calibri"/>
              <a:sym typeface="Calibri"/>
            </a:endParaRPr>
          </a:p>
          <a:p>
            <a:pPr indent="0" lvl="0" marL="0" rtl="0" algn="l">
              <a:lnSpc>
                <a:spcPct val="90000"/>
              </a:lnSpc>
              <a:spcBef>
                <a:spcPts val="0"/>
              </a:spcBef>
              <a:spcAft>
                <a:spcPts val="0"/>
              </a:spcAft>
              <a:buNone/>
            </a:pPr>
            <a:r>
              <a:t/>
            </a:r>
            <a:endParaRPr>
              <a:solidFill>
                <a:schemeClr val="dk1"/>
              </a:solidFill>
              <a:latin typeface="Calibri"/>
              <a:ea typeface="Calibri"/>
              <a:cs typeface="Calibri"/>
              <a:sym typeface="Calibri"/>
            </a:endParaRPr>
          </a:p>
          <a:p>
            <a:pPr indent="0" lvl="0" marL="0" rtl="0" algn="l">
              <a:lnSpc>
                <a:spcPct val="90000"/>
              </a:lnSpc>
              <a:spcBef>
                <a:spcPts val="0"/>
              </a:spcBef>
              <a:spcAft>
                <a:spcPts val="0"/>
              </a:spcAft>
              <a:buNone/>
            </a:pPr>
            <a:r>
              <a:t/>
            </a:r>
            <a:endParaRPr>
              <a:solidFill>
                <a:schemeClr val="dk1"/>
              </a:solidFill>
              <a:latin typeface="Calibri"/>
              <a:ea typeface="Calibri"/>
              <a:cs typeface="Calibri"/>
              <a:sym typeface="Calibri"/>
            </a:endParaRPr>
          </a:p>
          <a:p>
            <a:pPr indent="0" lvl="0" marL="0" rtl="0" algn="l">
              <a:lnSpc>
                <a:spcPct val="90000"/>
              </a:lnSpc>
              <a:spcBef>
                <a:spcPts val="0"/>
              </a:spcBef>
              <a:spcAft>
                <a:spcPts val="0"/>
              </a:spcAft>
              <a:buNone/>
            </a:pPr>
            <a:r>
              <a:t/>
            </a:r>
            <a:endParaRPr>
              <a:solidFill>
                <a:schemeClr val="dk1"/>
              </a:solidFill>
              <a:latin typeface="Calibri"/>
              <a:ea typeface="Calibri"/>
              <a:cs typeface="Calibri"/>
              <a:sym typeface="Calibri"/>
            </a:endParaRPr>
          </a:p>
          <a:p>
            <a:pPr indent="0" lvl="0" marL="0" rtl="0" algn="l">
              <a:lnSpc>
                <a:spcPct val="90000"/>
              </a:lnSpc>
              <a:spcBef>
                <a:spcPts val="0"/>
              </a:spcBef>
              <a:spcAft>
                <a:spcPts val="0"/>
              </a:spcAft>
              <a:buNone/>
            </a:pPr>
            <a:r>
              <a:t/>
            </a:r>
            <a:endParaRPr>
              <a:solidFill>
                <a:schemeClr val="dk1"/>
              </a:solidFill>
              <a:latin typeface="Calibri"/>
              <a:ea typeface="Calibri"/>
              <a:cs typeface="Calibri"/>
              <a:sym typeface="Calibri"/>
            </a:endParaRPr>
          </a:p>
          <a:p>
            <a:pPr indent="0" lvl="0" marL="0" rtl="0" algn="l">
              <a:lnSpc>
                <a:spcPct val="90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2" name="Shape 252"/>
        <p:cNvGrpSpPr/>
        <p:nvPr/>
      </p:nvGrpSpPr>
      <p:grpSpPr>
        <a:xfrm>
          <a:off x="0" y="0"/>
          <a:ext cx="0" cy="0"/>
          <a:chOff x="0" y="0"/>
          <a:chExt cx="0" cy="0"/>
        </a:xfrm>
      </p:grpSpPr>
      <p:sp>
        <p:nvSpPr>
          <p:cNvPr id="253" name="Google Shape;253;p22:notes"/>
          <p:cNvSpPr txBox="1"/>
          <p:nvPr>
            <p:ph idx="1" type="body"/>
          </p:nvPr>
        </p:nvSpPr>
        <p:spPr>
          <a:xfrm>
            <a:off x="685800" y="4400550"/>
            <a:ext cx="5486400" cy="360045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54" name="Google Shape;254;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3" name="Shape 263"/>
        <p:cNvGrpSpPr/>
        <p:nvPr/>
      </p:nvGrpSpPr>
      <p:grpSpPr>
        <a:xfrm>
          <a:off x="0" y="0"/>
          <a:ext cx="0" cy="0"/>
          <a:chOff x="0" y="0"/>
          <a:chExt cx="0" cy="0"/>
        </a:xfrm>
      </p:grpSpPr>
      <p:sp>
        <p:nvSpPr>
          <p:cNvPr id="264" name="Google Shape;264;p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5" name="Google Shape;265;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latin typeface="Calibri"/>
                <a:ea typeface="Calibri"/>
                <a:cs typeface="Calibri"/>
                <a:sym typeface="Calibri"/>
              </a:rPr>
              <a:t>Challenges faced by the government would be the increased in ageing population, limitation of healthcare workers and rising healthcare cost.</a:t>
            </a:r>
            <a:endParaRPr>
              <a:latin typeface="Calibri"/>
              <a:ea typeface="Calibri"/>
              <a:cs typeface="Calibri"/>
              <a:sym typeface="Calibri"/>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5" name="Shape 275"/>
        <p:cNvGrpSpPr/>
        <p:nvPr/>
      </p:nvGrpSpPr>
      <p:grpSpPr>
        <a:xfrm>
          <a:off x="0" y="0"/>
          <a:ext cx="0" cy="0"/>
          <a:chOff x="0" y="0"/>
          <a:chExt cx="0" cy="0"/>
        </a:xfrm>
      </p:grpSpPr>
      <p:sp>
        <p:nvSpPr>
          <p:cNvPr id="276" name="Google Shape;276;p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7" name="Google Shape;277;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800"/>
              </a:spcBef>
              <a:spcAft>
                <a:spcPts val="0"/>
              </a:spcAft>
              <a:buClr>
                <a:schemeClr val="dk1"/>
              </a:buClr>
              <a:buSzPts val="1100"/>
              <a:buFont typeface="Arial"/>
              <a:buNone/>
            </a:pPr>
            <a:r>
              <a:rPr lang="en">
                <a:solidFill>
                  <a:schemeClr val="dk1"/>
                </a:solidFill>
                <a:latin typeface="Calibri"/>
                <a:ea typeface="Calibri"/>
                <a:cs typeface="Calibri"/>
                <a:sym typeface="Calibri"/>
              </a:rPr>
              <a:t>Elder-friendly housing where grab barriers are available in their houses and how it is convenient for the elderly to grab them. Furthermore, the increase of manpower where caregivers are there to help support seniors.100 million is also top up to the senior mobility and enabling fund for the ageing population. Subsidies like Pioneer generation benefitted 450,000 Singaporeans and increased subsidies on healthcare services and medication. For the expansion of hospitals and facilities are like Health City Novena National Centre for Infectious Diseases(NCID) where it could be used in emergency cases of large outbreaks of diseases. Seniors are also offered with assistive devices and home healthcare items. Technology like SEMAS is catered for the elderly to monitor their routines with assistive devices and ensure their safety for the disabled elderly who stays at home. There is also an increase of AI for clinical diagnosis and physicians would be able to give better feedback to patients and health screenings that are affordable and subsidies are available to encourage Singaporeans for frequent checkups. This explains better utilisation of data analytics and AI.</a:t>
            </a:r>
            <a:endParaRPr>
              <a:solidFill>
                <a:schemeClr val="dk1"/>
              </a:solidFill>
              <a:latin typeface="Calibri"/>
              <a:ea typeface="Calibri"/>
              <a:cs typeface="Calibri"/>
              <a:sym typeface="Calibri"/>
            </a:endParaRPr>
          </a:p>
          <a:p>
            <a:pPr indent="0" lvl="0" marL="0" rtl="0" algn="l">
              <a:lnSpc>
                <a:spcPct val="90000"/>
              </a:lnSpc>
              <a:spcBef>
                <a:spcPts val="0"/>
              </a:spcBef>
              <a:spcAft>
                <a:spcPts val="0"/>
              </a:spcAft>
              <a:buClr>
                <a:schemeClr val="dk1"/>
              </a:buClr>
              <a:buSzPts val="1100"/>
              <a:buFont typeface="Arial"/>
              <a:buNone/>
            </a:pPr>
            <a:r>
              <a:t/>
            </a:r>
            <a:endParaRPr>
              <a:solidFill>
                <a:schemeClr val="dk1"/>
              </a:solidFill>
              <a:latin typeface="Calibri"/>
              <a:ea typeface="Calibri"/>
              <a:cs typeface="Calibri"/>
              <a:sym typeface="Calibri"/>
            </a:endParaRPr>
          </a:p>
          <a:p>
            <a:pPr indent="0" lvl="0" marL="0" rtl="0" algn="l">
              <a:lnSpc>
                <a:spcPct val="90000"/>
              </a:lnSpc>
              <a:spcBef>
                <a:spcPts val="0"/>
              </a:spcBef>
              <a:spcAft>
                <a:spcPts val="0"/>
              </a:spcAft>
              <a:buClr>
                <a:schemeClr val="dk1"/>
              </a:buClr>
              <a:buSzPts val="1100"/>
              <a:buFont typeface="Arial"/>
              <a:buNone/>
            </a:pPr>
            <a:r>
              <a:t/>
            </a:r>
            <a:endParaRPr>
              <a:solidFill>
                <a:schemeClr val="dk1"/>
              </a:solidFill>
              <a:latin typeface="Calibri"/>
              <a:ea typeface="Calibri"/>
              <a:cs typeface="Calibri"/>
              <a:sym typeface="Calibri"/>
            </a:endParaRPr>
          </a:p>
          <a:p>
            <a:pPr indent="-38100" lvl="0" marL="177800" rtl="0" algn="l">
              <a:lnSpc>
                <a:spcPct val="90000"/>
              </a:lnSpc>
              <a:spcBef>
                <a:spcPts val="0"/>
              </a:spcBef>
              <a:spcAft>
                <a:spcPts val="0"/>
              </a:spcAft>
              <a:buClr>
                <a:schemeClr val="dk1"/>
              </a:buClr>
              <a:buSzPts val="1100"/>
              <a:buFont typeface="Arial"/>
              <a:buNone/>
            </a:pPr>
            <a:r>
              <a:t/>
            </a:r>
            <a:endParaRPr>
              <a:solidFill>
                <a:schemeClr val="dk1"/>
              </a:solidFill>
              <a:latin typeface="Calibri"/>
              <a:ea typeface="Calibri"/>
              <a:cs typeface="Calibri"/>
              <a:sym typeface="Calibri"/>
            </a:endParaRPr>
          </a:p>
          <a:p>
            <a:pPr indent="0" lvl="0" marL="0" rtl="0" algn="l">
              <a:lnSpc>
                <a:spcPct val="90000"/>
              </a:lnSpc>
              <a:spcBef>
                <a:spcPts val="800"/>
              </a:spcBef>
              <a:spcAft>
                <a:spcPts val="0"/>
              </a:spcAft>
              <a:buClr>
                <a:schemeClr val="dk1"/>
              </a:buClr>
              <a:buSzPts val="1100"/>
              <a:buFont typeface="Arial"/>
              <a:buNone/>
            </a:pPr>
            <a:r>
              <a:t/>
            </a:r>
            <a:endParaRPr>
              <a:solidFill>
                <a:schemeClr val="dk1"/>
              </a:solidFill>
              <a:latin typeface="Calibri"/>
              <a:ea typeface="Calibri"/>
              <a:cs typeface="Calibri"/>
              <a:sym typeface="Calibri"/>
            </a:endParaRPr>
          </a:p>
          <a:p>
            <a:pPr indent="0" lvl="0" marL="0" rtl="0" algn="l">
              <a:lnSpc>
                <a:spcPct val="90000"/>
              </a:lnSpc>
              <a:spcBef>
                <a:spcPts val="800"/>
              </a:spcBef>
              <a:spcAft>
                <a:spcPts val="0"/>
              </a:spcAft>
              <a:buSzPts val="2400"/>
              <a:buNone/>
            </a:pPr>
            <a:r>
              <a:t/>
            </a:r>
            <a:endParaRPr>
              <a:solidFill>
                <a:schemeClr val="dk1"/>
              </a:solidFill>
              <a:latin typeface="Calibri"/>
              <a:ea typeface="Calibri"/>
              <a:cs typeface="Calibri"/>
              <a:sym typeface="Calibri"/>
            </a:endParaRPr>
          </a:p>
          <a:p>
            <a:pPr indent="0" lvl="0" marL="0" rtl="0" algn="l">
              <a:lnSpc>
                <a:spcPct val="90000"/>
              </a:lnSpc>
              <a:spcBef>
                <a:spcPts val="800"/>
              </a:spcBef>
              <a:spcAft>
                <a:spcPts val="0"/>
              </a:spcAft>
              <a:buSzPts val="2400"/>
              <a:buNone/>
            </a:pPr>
            <a:r>
              <a:t/>
            </a:r>
            <a:endParaRPr>
              <a:solidFill>
                <a:schemeClr val="dk1"/>
              </a:solidFill>
              <a:latin typeface="Calibri"/>
              <a:ea typeface="Calibri"/>
              <a:cs typeface="Calibri"/>
              <a:sym typeface="Calibri"/>
            </a:endParaRPr>
          </a:p>
          <a:p>
            <a:pPr indent="0" lvl="0" marL="0" rtl="0" algn="l">
              <a:lnSpc>
                <a:spcPct val="90000"/>
              </a:lnSpc>
              <a:spcBef>
                <a:spcPts val="800"/>
              </a:spcBef>
              <a:spcAft>
                <a:spcPts val="0"/>
              </a:spcAft>
              <a:buClr>
                <a:schemeClr val="dk1"/>
              </a:buClr>
              <a:buSzPts val="2400"/>
              <a:buFont typeface="Arial"/>
              <a:buNone/>
            </a:pPr>
            <a:r>
              <a:t/>
            </a:r>
            <a:endParaRPr sz="1800">
              <a:solidFill>
                <a:schemeClr val="dk1"/>
              </a:solidFill>
              <a:latin typeface="Calibri"/>
              <a:ea typeface="Calibri"/>
              <a:cs typeface="Calibri"/>
              <a:sym typeface="Calibri"/>
            </a:endParaRPr>
          </a:p>
          <a:p>
            <a:pPr indent="0" lvl="0" marL="0" rtl="0" algn="l">
              <a:lnSpc>
                <a:spcPct val="90000"/>
              </a:lnSpc>
              <a:spcBef>
                <a:spcPts val="800"/>
              </a:spcBef>
              <a:spcAft>
                <a:spcPts val="0"/>
              </a:spcAft>
              <a:buSzPts val="1100"/>
              <a:buNone/>
            </a:pPr>
            <a:r>
              <a:t/>
            </a:r>
            <a:endParaRPr sz="1700">
              <a:solidFill>
                <a:schemeClr val="dk1"/>
              </a:solidFill>
              <a:latin typeface="Staatliches"/>
              <a:ea typeface="Staatliches"/>
              <a:cs typeface="Staatliches"/>
              <a:sym typeface="Staatliches"/>
            </a:endParaRPr>
          </a:p>
          <a:p>
            <a:pPr indent="0" lvl="0" marL="0" rtl="0" algn="l">
              <a:lnSpc>
                <a:spcPct val="90000"/>
              </a:lnSpc>
              <a:spcBef>
                <a:spcPts val="800"/>
              </a:spcBef>
              <a:spcAft>
                <a:spcPts val="0"/>
              </a:spcAft>
              <a:buSzPts val="1100"/>
              <a:buNone/>
            </a:pPr>
            <a:r>
              <a:rPr lang="en" sz="900">
                <a:solidFill>
                  <a:schemeClr val="dk1"/>
                </a:solidFill>
                <a:latin typeface="Calibri"/>
                <a:ea typeface="Calibri"/>
                <a:cs typeface="Calibri"/>
                <a:sym typeface="Calibri"/>
              </a:rPr>
              <a:t>Could be used in more intensive care units where it can be used to alert  hospital staff if there were emergencies or possible incidents happening where they can reduce mortality rate by detecting abnormalities in patients vital signs -AI</a:t>
            </a:r>
            <a:endParaRPr sz="900">
              <a:solidFill>
                <a:schemeClr val="dk1"/>
              </a:solidFill>
              <a:latin typeface="Calibri"/>
              <a:ea typeface="Calibri"/>
              <a:cs typeface="Calibri"/>
              <a:sym typeface="Calibri"/>
            </a:endParaRPr>
          </a:p>
          <a:p>
            <a:pPr indent="0" lvl="0" marL="0" rtl="0" algn="l">
              <a:lnSpc>
                <a:spcPct val="90000"/>
              </a:lnSpc>
              <a:spcBef>
                <a:spcPts val="800"/>
              </a:spcBef>
              <a:spcAft>
                <a:spcPts val="0"/>
              </a:spcAft>
              <a:buSzPts val="1100"/>
              <a:buNone/>
            </a:pPr>
            <a:r>
              <a:rPr lang="en" sz="900">
                <a:solidFill>
                  <a:schemeClr val="dk1"/>
                </a:solidFill>
                <a:latin typeface="Calibri"/>
                <a:ea typeface="Calibri"/>
                <a:cs typeface="Calibri"/>
                <a:sym typeface="Calibri"/>
              </a:rPr>
              <a:t>Faster adoption of new diagnostic and therapeutic technologies </a:t>
            </a:r>
            <a:endParaRPr sz="900">
              <a:solidFill>
                <a:schemeClr val="dk1"/>
              </a:solidFill>
              <a:latin typeface="Calibri"/>
              <a:ea typeface="Calibri"/>
              <a:cs typeface="Calibri"/>
              <a:sym typeface="Calibri"/>
            </a:endParaRPr>
          </a:p>
          <a:p>
            <a:pPr indent="0" lvl="0" marL="0" rtl="0" algn="l">
              <a:lnSpc>
                <a:spcPct val="90000"/>
              </a:lnSpc>
              <a:spcBef>
                <a:spcPts val="800"/>
              </a:spcBef>
              <a:spcAft>
                <a:spcPts val="0"/>
              </a:spcAft>
              <a:buSzPts val="1100"/>
              <a:buNone/>
            </a:pPr>
            <a:r>
              <a:t/>
            </a:r>
            <a:endParaRPr sz="900">
              <a:solidFill>
                <a:schemeClr val="dk1"/>
              </a:solidFill>
              <a:latin typeface="Calibri"/>
              <a:ea typeface="Calibri"/>
              <a:cs typeface="Calibri"/>
              <a:sym typeface="Calibri"/>
            </a:endParaRPr>
          </a:p>
          <a:p>
            <a:pPr indent="0" lvl="0" marL="0" rtl="0" algn="l">
              <a:lnSpc>
                <a:spcPct val="90000"/>
              </a:lnSpc>
              <a:spcBef>
                <a:spcPts val="0"/>
              </a:spcBef>
              <a:spcAft>
                <a:spcPts val="0"/>
              </a:spcAft>
              <a:buSzPts val="1100"/>
              <a:buNone/>
            </a:pPr>
            <a:r>
              <a:t/>
            </a:r>
            <a:endParaRPr sz="900">
              <a:solidFill>
                <a:schemeClr val="dk1"/>
              </a:solidFill>
              <a:latin typeface="Calibri"/>
              <a:ea typeface="Calibri"/>
              <a:cs typeface="Calibri"/>
              <a:sym typeface="Calibri"/>
            </a:endParaRPr>
          </a:p>
          <a:p>
            <a:pPr indent="0" lvl="0" marL="0" rtl="0" algn="l">
              <a:lnSpc>
                <a:spcPct val="90000"/>
              </a:lnSpc>
              <a:spcBef>
                <a:spcPts val="0"/>
              </a:spcBef>
              <a:spcAft>
                <a:spcPts val="0"/>
              </a:spcAft>
              <a:buSzPts val="1100"/>
              <a:buNone/>
            </a:pPr>
            <a:r>
              <a:t/>
            </a:r>
            <a:endParaRPr sz="900">
              <a:solidFill>
                <a:schemeClr val="dk1"/>
              </a:solidFill>
              <a:latin typeface="Calibri"/>
              <a:ea typeface="Calibri"/>
              <a:cs typeface="Calibri"/>
              <a:sym typeface="Calibri"/>
            </a:endParaRPr>
          </a:p>
          <a:p>
            <a:pPr indent="0" lvl="0" marL="0" rtl="0" algn="l">
              <a:lnSpc>
                <a:spcPct val="90000"/>
              </a:lnSpc>
              <a:spcBef>
                <a:spcPts val="0"/>
              </a:spcBef>
              <a:spcAft>
                <a:spcPts val="0"/>
              </a:spcAft>
              <a:buSzPts val="1100"/>
              <a:buNone/>
            </a:pPr>
            <a:r>
              <a:t/>
            </a:r>
            <a:endParaRPr sz="900">
              <a:solidFill>
                <a:schemeClr val="dk1"/>
              </a:solidFill>
              <a:latin typeface="Calibri"/>
              <a:ea typeface="Calibri"/>
              <a:cs typeface="Calibri"/>
              <a:sym typeface="Calibri"/>
            </a:endParaRPr>
          </a:p>
          <a:p>
            <a:pPr indent="0" lvl="0" marL="0" rtl="0" algn="l">
              <a:lnSpc>
                <a:spcPct val="90000"/>
              </a:lnSpc>
              <a:spcBef>
                <a:spcPts val="0"/>
              </a:spcBef>
              <a:spcAft>
                <a:spcPts val="0"/>
              </a:spcAft>
              <a:buSzPts val="1100"/>
              <a:buNone/>
            </a:pPr>
            <a:r>
              <a:t/>
            </a:r>
            <a:endParaRPr sz="900">
              <a:solidFill>
                <a:schemeClr val="dk1"/>
              </a:solidFill>
              <a:latin typeface="Calibri"/>
              <a:ea typeface="Calibri"/>
              <a:cs typeface="Calibri"/>
              <a:sym typeface="Calibri"/>
            </a:endParaRPr>
          </a:p>
          <a:p>
            <a:pPr indent="0" lvl="0" marL="0" rtl="0" algn="l">
              <a:lnSpc>
                <a:spcPct val="90000"/>
              </a:lnSpc>
              <a:spcBef>
                <a:spcPts val="0"/>
              </a:spcBef>
              <a:spcAft>
                <a:spcPts val="0"/>
              </a:spcAft>
              <a:buSzPts val="1100"/>
              <a:buNone/>
            </a:pPr>
            <a:r>
              <a:t/>
            </a:r>
            <a:endParaRPr sz="900">
              <a:solidFill>
                <a:schemeClr val="dk1"/>
              </a:solidFill>
              <a:latin typeface="Calibri"/>
              <a:ea typeface="Calibri"/>
              <a:cs typeface="Calibri"/>
              <a:sym typeface="Calibri"/>
            </a:endParaRPr>
          </a:p>
          <a:p>
            <a:pPr indent="0" lvl="0" marL="0" rtl="0" algn="l">
              <a:lnSpc>
                <a:spcPct val="115000"/>
              </a:lnSpc>
              <a:spcBef>
                <a:spcPts val="1200"/>
              </a:spcBef>
              <a:spcAft>
                <a:spcPts val="0"/>
              </a:spcAft>
              <a:buSzPts val="1100"/>
              <a:buNone/>
            </a:pPr>
            <a:r>
              <a:rPr b="1" lang="en">
                <a:solidFill>
                  <a:srgbClr val="595959"/>
                </a:solidFill>
              </a:rPr>
              <a:t>Conclusion and recommendations that conclude the insights and inferences and make relevant recommendations to improve the situation.</a:t>
            </a:r>
            <a:endParaRPr b="1" sz="900">
              <a:solidFill>
                <a:schemeClr val="dk1"/>
              </a:solidFill>
              <a:latin typeface="Calibri"/>
              <a:ea typeface="Calibri"/>
              <a:cs typeface="Calibri"/>
              <a:sym typeface="Calibri"/>
            </a:endParaRPr>
          </a:p>
          <a:p>
            <a:pPr indent="0" lvl="0" marL="0" rtl="0" algn="l">
              <a:lnSpc>
                <a:spcPct val="90000"/>
              </a:lnSpc>
              <a:spcBef>
                <a:spcPts val="1200"/>
              </a:spcBef>
              <a:spcAft>
                <a:spcPts val="0"/>
              </a:spcAft>
              <a:buClr>
                <a:schemeClr val="dk1"/>
              </a:buClr>
              <a:buSzPts val="1100"/>
              <a:buFont typeface="Arial"/>
              <a:buNone/>
            </a:pPr>
            <a:r>
              <a:t/>
            </a:r>
            <a:endParaRPr sz="1700">
              <a:solidFill>
                <a:schemeClr val="dk1"/>
              </a:solidFill>
              <a:latin typeface="Staatliches"/>
              <a:ea typeface="Staatliches"/>
              <a:cs typeface="Staatliches"/>
              <a:sym typeface="Staatliche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8" name="Shape 288"/>
        <p:cNvGrpSpPr/>
        <p:nvPr/>
      </p:nvGrpSpPr>
      <p:grpSpPr>
        <a:xfrm>
          <a:off x="0" y="0"/>
          <a:ext cx="0" cy="0"/>
          <a:chOff x="0" y="0"/>
          <a:chExt cx="0" cy="0"/>
        </a:xfrm>
      </p:grpSpPr>
      <p:sp>
        <p:nvSpPr>
          <p:cNvPr id="289" name="Google Shape;289;p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27: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4" name="Shape 294"/>
        <p:cNvGrpSpPr/>
        <p:nvPr/>
      </p:nvGrpSpPr>
      <p:grpSpPr>
        <a:xfrm>
          <a:off x="0" y="0"/>
          <a:ext cx="0" cy="0"/>
          <a:chOff x="0" y="0"/>
          <a:chExt cx="0" cy="0"/>
        </a:xfrm>
      </p:grpSpPr>
      <p:sp>
        <p:nvSpPr>
          <p:cNvPr id="295" name="Google Shape;295;g7bfd9bedf3_2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7bfd9bedf3_2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a:latin typeface="Calibri"/>
                <a:ea typeface="Calibri"/>
                <a:cs typeface="Calibri"/>
                <a:sym typeface="Calibri"/>
              </a:rPr>
              <a:t>So as stated here , the data transformation of the excel sheets is more of having the sum of total deaths each years to </a:t>
            </a:r>
            <a:r>
              <a:rPr lang="en">
                <a:latin typeface="Calibri"/>
                <a:ea typeface="Calibri"/>
                <a:cs typeface="Calibri"/>
                <a:sym typeface="Calibri"/>
              </a:rPr>
              <a:t>correlate</a:t>
            </a:r>
            <a:r>
              <a:rPr lang="en">
                <a:latin typeface="Calibri"/>
                <a:ea typeface="Calibri"/>
                <a:cs typeface="Calibri"/>
                <a:sym typeface="Calibri"/>
              </a:rPr>
              <a:t> back to the life expectancy And how i managed to gather all the data is through websites, infographics provided on the internet which i have cite it at the last few slides.For similar excel sheets with same content, but different factors, i tried to combine them to make it easier to have it in the same excel sheet and plotting out graph in a much better context.Cleaning and trimming of excel sheets were applied and remove of unnecessary </a:t>
            </a:r>
            <a:r>
              <a:rPr lang="en">
                <a:latin typeface="Calibri"/>
                <a:ea typeface="Calibri"/>
                <a:cs typeface="Calibri"/>
                <a:sym typeface="Calibri"/>
              </a:rPr>
              <a:t>information</a:t>
            </a:r>
            <a:r>
              <a:rPr lang="en">
                <a:latin typeface="Calibri"/>
                <a:ea typeface="Calibri"/>
                <a:cs typeface="Calibri"/>
                <a:sym typeface="Calibri"/>
              </a:rPr>
              <a:t> is done.</a:t>
            </a:r>
            <a:endParaRPr>
              <a:latin typeface="Calibri"/>
              <a:ea typeface="Calibri"/>
              <a:cs typeface="Calibri"/>
              <a:sym typeface="Calibri"/>
            </a:endParaRPr>
          </a:p>
          <a:p>
            <a:pPr indent="0" lvl="0" marL="0" rtl="0" algn="l">
              <a:lnSpc>
                <a:spcPct val="115000"/>
              </a:lnSpc>
              <a:spcBef>
                <a:spcPts val="1200"/>
              </a:spcBef>
              <a:spcAft>
                <a:spcPts val="0"/>
              </a:spcAft>
              <a:buClr>
                <a:schemeClr val="dk1"/>
              </a:buClr>
              <a:buSzPts val="1100"/>
              <a:buFont typeface="Arial"/>
              <a:buNone/>
            </a:pPr>
            <a:r>
              <a:t/>
            </a:r>
            <a:endParaRPr>
              <a:latin typeface="Calibri"/>
              <a:ea typeface="Calibri"/>
              <a:cs typeface="Calibri"/>
              <a:sym typeface="Calibri"/>
            </a:endParaRPr>
          </a:p>
          <a:p>
            <a:pPr indent="0" lvl="0" marL="0" rtl="0" algn="l">
              <a:lnSpc>
                <a:spcPct val="115000"/>
              </a:lnSpc>
              <a:spcBef>
                <a:spcPts val="1200"/>
              </a:spcBef>
              <a:spcAft>
                <a:spcPts val="0"/>
              </a:spcAft>
              <a:buClr>
                <a:schemeClr val="dk1"/>
              </a:buClr>
              <a:buSzPts val="1100"/>
              <a:buFont typeface="Arial"/>
              <a:buNone/>
            </a:pPr>
            <a:r>
              <a:t/>
            </a:r>
            <a:endParaRPr>
              <a:latin typeface="Calibri"/>
              <a:ea typeface="Calibri"/>
              <a:cs typeface="Calibri"/>
              <a:sym typeface="Calibri"/>
            </a:endParaRPr>
          </a:p>
          <a:p>
            <a:pPr indent="0" lvl="0" marL="0" rtl="0" algn="l">
              <a:lnSpc>
                <a:spcPct val="115000"/>
              </a:lnSpc>
              <a:spcBef>
                <a:spcPts val="1200"/>
              </a:spcBef>
              <a:spcAft>
                <a:spcPts val="1200"/>
              </a:spcAft>
              <a:buClr>
                <a:schemeClr val="dk1"/>
              </a:buClr>
              <a:buSzPts val="1100"/>
              <a:buFont typeface="Arial"/>
              <a:buNone/>
            </a:pPr>
            <a:r>
              <a:t/>
            </a:r>
            <a:endParaRPr>
              <a:latin typeface="Calibri"/>
              <a:ea typeface="Calibri"/>
              <a:cs typeface="Calibri"/>
              <a:sym typeface="Calibri"/>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1" name="Shape 301"/>
        <p:cNvGrpSpPr/>
        <p:nvPr/>
      </p:nvGrpSpPr>
      <p:grpSpPr>
        <a:xfrm>
          <a:off x="0" y="0"/>
          <a:ext cx="0" cy="0"/>
          <a:chOff x="0" y="0"/>
          <a:chExt cx="0" cy="0"/>
        </a:xfrm>
      </p:grpSpPr>
      <p:sp>
        <p:nvSpPr>
          <p:cNvPr id="302" name="Google Shape;302;g7bfd9bedf3_2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7bfd9bedf3_2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6" name="Shape 306"/>
        <p:cNvGrpSpPr/>
        <p:nvPr/>
      </p:nvGrpSpPr>
      <p:grpSpPr>
        <a:xfrm>
          <a:off x="0" y="0"/>
          <a:ext cx="0" cy="0"/>
          <a:chOff x="0" y="0"/>
          <a:chExt cx="0" cy="0"/>
        </a:xfrm>
      </p:grpSpPr>
      <p:sp>
        <p:nvSpPr>
          <p:cNvPr id="307" name="Google Shape;307;g7bfd9bedf3_2_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7bfd9bedf3_2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 name="Shape 104"/>
        <p:cNvGrpSpPr/>
        <p:nvPr/>
      </p:nvGrpSpPr>
      <p:grpSpPr>
        <a:xfrm>
          <a:off x="0" y="0"/>
          <a:ext cx="0" cy="0"/>
          <a:chOff x="0" y="0"/>
          <a:chExt cx="0" cy="0"/>
        </a:xfrm>
      </p:grpSpPr>
      <p:sp>
        <p:nvSpPr>
          <p:cNvPr id="105" name="Google Shape;105;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90000"/>
              </a:lnSpc>
              <a:spcBef>
                <a:spcPts val="0"/>
              </a:spcBef>
              <a:spcAft>
                <a:spcPts val="0"/>
              </a:spcAft>
              <a:buClr>
                <a:schemeClr val="dk1"/>
              </a:buClr>
              <a:buSzPts val="1100"/>
              <a:buFont typeface="Arial"/>
              <a:buNone/>
            </a:pPr>
            <a:r>
              <a:t/>
            </a:r>
            <a:endParaRPr b="1">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latin typeface="Calibri"/>
                <a:ea typeface="Calibri"/>
                <a:cs typeface="Calibri"/>
                <a:sym typeface="Calibri"/>
              </a:rPr>
              <a:t>As you possibly could tell, I’ll be talking about Finance and health. the question I came out with is how much does Singapore government spend on government expenditure, from this question, I would induce and infer the different possibilities, factors of what caused the increased in government health expenditure and the solutions governments have initiated to help in the medical industry. </a:t>
            </a:r>
            <a:endParaRPr>
              <a:solidFill>
                <a:schemeClr val="dk1"/>
              </a:solidFill>
              <a:latin typeface="Calibri"/>
              <a:ea typeface="Calibri"/>
              <a:cs typeface="Calibri"/>
              <a:sym typeface="Calibri"/>
            </a:endParaRPr>
          </a:p>
          <a:p>
            <a:pPr indent="0" lvl="0" marL="0" rtl="0" algn="l">
              <a:lnSpc>
                <a:spcPct val="115000"/>
              </a:lnSpc>
              <a:spcBef>
                <a:spcPts val="0"/>
              </a:spcBef>
              <a:spcAft>
                <a:spcPts val="0"/>
              </a:spcAft>
              <a:buNone/>
            </a:pPr>
            <a:r>
              <a:rPr lang="en">
                <a:solidFill>
                  <a:schemeClr val="dk1"/>
                </a:solidFill>
                <a:latin typeface="Calibri"/>
                <a:ea typeface="Calibri"/>
                <a:cs typeface="Calibri"/>
                <a:sym typeface="Calibri"/>
              </a:rPr>
              <a:t>I would explain first the amount of money the government invest in the health industry and what government spending on. Next, it would be how the 70%(Straits Times,2019) of subsidy given by the government is being segregated in the different income groups. Followed by Household statistics of how much spending is seen in different income groups. Along with the life expectancy where death, diseases and ageing population is a factor With the gain of investors as the last , where increase of manpower, services, facilities could correlate to reducing the deaths affecting Life expectancy.</a:t>
            </a:r>
            <a:endParaRPr>
              <a:solidFill>
                <a:schemeClr val="dk1"/>
              </a:solidFill>
              <a:latin typeface="Calibri"/>
              <a:ea typeface="Calibri"/>
              <a:cs typeface="Calibri"/>
              <a:sym typeface="Calibri"/>
            </a:endParaRPr>
          </a:p>
          <a:p>
            <a:pPr indent="0" lvl="0" marL="0" rtl="0" algn="l">
              <a:spcBef>
                <a:spcPts val="0"/>
              </a:spcBef>
              <a:spcAft>
                <a:spcPts val="0"/>
              </a:spcAft>
              <a:buNone/>
            </a:pPr>
            <a:r>
              <a:t/>
            </a:r>
            <a:endParaRPr>
              <a:solidFill>
                <a:srgbClr val="595959"/>
              </a:solidFill>
            </a:endParaRPr>
          </a:p>
        </p:txBody>
      </p:sp>
      <p:sp>
        <p:nvSpPr>
          <p:cNvPr id="106" name="Google Shape;106;p2: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2" name="Shape 312"/>
        <p:cNvGrpSpPr/>
        <p:nvPr/>
      </p:nvGrpSpPr>
      <p:grpSpPr>
        <a:xfrm>
          <a:off x="0" y="0"/>
          <a:ext cx="0" cy="0"/>
          <a:chOff x="0" y="0"/>
          <a:chExt cx="0" cy="0"/>
        </a:xfrm>
      </p:grpSpPr>
      <p:sp>
        <p:nvSpPr>
          <p:cNvPr id="313" name="Google Shape;313;g7bfd9bedf3_2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7bfd9bedf3_2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8" name="Shape 318"/>
        <p:cNvGrpSpPr/>
        <p:nvPr/>
      </p:nvGrpSpPr>
      <p:grpSpPr>
        <a:xfrm>
          <a:off x="0" y="0"/>
          <a:ext cx="0" cy="0"/>
          <a:chOff x="0" y="0"/>
          <a:chExt cx="0" cy="0"/>
        </a:xfrm>
      </p:grpSpPr>
      <p:sp>
        <p:nvSpPr>
          <p:cNvPr id="319" name="Google Shape;319;g7bfd9bedf3_2_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7bfd9bedf3_2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4" name="Shape 324"/>
        <p:cNvGrpSpPr/>
        <p:nvPr/>
      </p:nvGrpSpPr>
      <p:grpSpPr>
        <a:xfrm>
          <a:off x="0" y="0"/>
          <a:ext cx="0" cy="0"/>
          <a:chOff x="0" y="0"/>
          <a:chExt cx="0" cy="0"/>
        </a:xfrm>
      </p:grpSpPr>
      <p:sp>
        <p:nvSpPr>
          <p:cNvPr id="325" name="Google Shape;325;g7bfd9bedf3_2_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7bfd9bedf3_2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0" name="Shape 330"/>
        <p:cNvGrpSpPr/>
        <p:nvPr/>
      </p:nvGrpSpPr>
      <p:grpSpPr>
        <a:xfrm>
          <a:off x="0" y="0"/>
          <a:ext cx="0" cy="0"/>
          <a:chOff x="0" y="0"/>
          <a:chExt cx="0" cy="0"/>
        </a:xfrm>
      </p:grpSpPr>
      <p:sp>
        <p:nvSpPr>
          <p:cNvPr id="331" name="Google Shape;331;g7bfd9bedf3_2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7bfd9bedf3_2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Clr>
                <a:schemeClr val="dk1"/>
              </a:buClr>
              <a:buSzPts val="1100"/>
              <a:buFont typeface="Arial"/>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6" name="Shape 336"/>
        <p:cNvGrpSpPr/>
        <p:nvPr/>
      </p:nvGrpSpPr>
      <p:grpSpPr>
        <a:xfrm>
          <a:off x="0" y="0"/>
          <a:ext cx="0" cy="0"/>
          <a:chOff x="0" y="0"/>
          <a:chExt cx="0" cy="0"/>
        </a:xfrm>
      </p:grpSpPr>
      <p:sp>
        <p:nvSpPr>
          <p:cNvPr id="337" name="Google Shape;337;g7bfd9bedf3_2_2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7bfd9bedf3_2_2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2" name="Shape 342"/>
        <p:cNvGrpSpPr/>
        <p:nvPr/>
      </p:nvGrpSpPr>
      <p:grpSpPr>
        <a:xfrm>
          <a:off x="0" y="0"/>
          <a:ext cx="0" cy="0"/>
          <a:chOff x="0" y="0"/>
          <a:chExt cx="0" cy="0"/>
        </a:xfrm>
      </p:grpSpPr>
      <p:sp>
        <p:nvSpPr>
          <p:cNvPr id="343" name="Google Shape;343;g7bfd9bedf3_2_2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7bfd9bedf3_2_2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rPr>
              <a:t> </a:t>
            </a:r>
            <a:endParaRPr u="sng">
              <a:solidFill>
                <a:schemeClr val="hlink"/>
              </a:solidFill>
            </a:endParaRPr>
          </a:p>
          <a:p>
            <a:pPr indent="0" lvl="0" marL="0" rtl="0" algn="l">
              <a:lnSpc>
                <a:spcPct val="115000"/>
              </a:lnSpc>
              <a:spcBef>
                <a:spcPts val="1200"/>
              </a:spcBef>
              <a:spcAft>
                <a:spcPts val="0"/>
              </a:spcAft>
              <a:buNone/>
            </a:pPr>
            <a:r>
              <a:rPr lang="en">
                <a:solidFill>
                  <a:schemeClr val="dk1"/>
                </a:solidFill>
              </a:rPr>
              <a:t> </a:t>
            </a:r>
            <a:endParaRPr>
              <a:solidFill>
                <a:schemeClr val="dk1"/>
              </a:solidFill>
            </a:endParaRPr>
          </a:p>
          <a:p>
            <a:pPr indent="0" lvl="0" marL="457200" rtl="0" algn="l">
              <a:lnSpc>
                <a:spcPct val="115000"/>
              </a:lnSpc>
              <a:spcBef>
                <a:spcPts val="0"/>
              </a:spcBef>
              <a:spcAft>
                <a:spcPts val="0"/>
              </a:spcAft>
              <a:buNone/>
            </a:pPr>
            <a:r>
              <a:t/>
            </a:r>
            <a:endParaRPr u="sng">
              <a:solidFill>
                <a:schemeClr val="hlink"/>
              </a:solidFill>
            </a:endParaRPr>
          </a:p>
          <a:p>
            <a:pPr indent="0" lvl="0" marL="457200" rtl="0" algn="l">
              <a:lnSpc>
                <a:spcPct val="115000"/>
              </a:lnSpc>
              <a:spcBef>
                <a:spcPts val="0"/>
              </a:spcBef>
              <a:spcAft>
                <a:spcPts val="0"/>
              </a:spcAft>
              <a:buNone/>
            </a:pPr>
            <a:r>
              <a:rPr lang="en" u="sng">
                <a:solidFill>
                  <a:schemeClr val="hlink"/>
                </a:solidFill>
                <a:hlinkClick r:id="rId2"/>
              </a:rPr>
              <a:t>https://www.tablebuilder.singstat.gov.sg/publicfacing/createDataTable.action?refId=15158\</a:t>
            </a:r>
            <a:endParaRPr u="sng">
              <a:solidFill>
                <a:schemeClr val="hlink"/>
              </a:solidFill>
            </a:endParaRPr>
          </a:p>
          <a:p>
            <a:pPr indent="0" lvl="0" marL="457200" rtl="0" algn="l">
              <a:lnSpc>
                <a:spcPct val="115000"/>
              </a:lnSpc>
              <a:spcBef>
                <a:spcPts val="0"/>
              </a:spcBef>
              <a:spcAft>
                <a:spcPts val="0"/>
              </a:spcAft>
              <a:buNone/>
            </a:pPr>
            <a:r>
              <a:rPr lang="en" u="sng">
                <a:solidFill>
                  <a:schemeClr val="hlink"/>
                </a:solidFill>
                <a:hlinkClick r:id="rId3"/>
              </a:rPr>
              <a:t>https://www.singstat.gov.sg/find-data/search-by-theme/population/death-and-life-expectancy/latest-data#Death-and-Life-Expectancy_5f413b1e08eb4581b78738dbfbcc7764_footnote</a:t>
            </a:r>
            <a:endParaRPr u="sng">
              <a:solidFill>
                <a:schemeClr val="hlink"/>
              </a:solidFill>
            </a:endParaRPr>
          </a:p>
          <a:p>
            <a:pPr indent="0" lvl="0" marL="457200" rtl="0" algn="l">
              <a:lnSpc>
                <a:spcPct val="115000"/>
              </a:lnSpc>
              <a:spcBef>
                <a:spcPts val="0"/>
              </a:spcBef>
              <a:spcAft>
                <a:spcPts val="0"/>
              </a:spcAft>
              <a:buNone/>
            </a:pPr>
            <a:r>
              <a:rPr lang="en" u="sng">
                <a:solidFill>
                  <a:schemeClr val="hlink"/>
                </a:solidFill>
                <a:hlinkClick r:id="rId4"/>
              </a:rPr>
              <a:t>https://www.tablebuilder.singstat.gov.sg/publicfacing/createDataTable.action?refId=13247</a:t>
            </a:r>
            <a:endParaRPr u="sng">
              <a:solidFill>
                <a:schemeClr val="hlink"/>
              </a:solidFill>
            </a:endParaRPr>
          </a:p>
          <a:p>
            <a:pPr indent="0" lvl="0" marL="457200" rtl="0" algn="l">
              <a:lnSpc>
                <a:spcPct val="115000"/>
              </a:lnSpc>
              <a:spcBef>
                <a:spcPts val="0"/>
              </a:spcBef>
              <a:spcAft>
                <a:spcPts val="0"/>
              </a:spcAft>
              <a:buNone/>
            </a:pPr>
            <a:r>
              <a:rPr lang="en" u="sng">
                <a:solidFill>
                  <a:schemeClr val="hlink"/>
                </a:solidFill>
                <a:hlinkClick r:id="rId5"/>
              </a:rPr>
              <a:t>https://www.tablebuilder.singstat.gov.sg/publicfacing/createDataTable.action?refId=15167</a:t>
            </a:r>
            <a:endParaRPr u="sng">
              <a:solidFill>
                <a:schemeClr val="hlink"/>
              </a:solidFill>
            </a:endParaRPr>
          </a:p>
          <a:p>
            <a:pPr indent="0" lvl="0" marL="457200" rtl="0" algn="l">
              <a:lnSpc>
                <a:spcPct val="115000"/>
              </a:lnSpc>
              <a:spcBef>
                <a:spcPts val="0"/>
              </a:spcBef>
              <a:spcAft>
                <a:spcPts val="0"/>
              </a:spcAft>
              <a:buNone/>
            </a:pPr>
            <a:r>
              <a:rPr lang="en" u="sng">
                <a:solidFill>
                  <a:schemeClr val="hlink"/>
                </a:solidFill>
                <a:hlinkClick r:id="rId6"/>
              </a:rPr>
              <a:t>https://www.tablebuilder.singstat.gov.sg/publicfacing/createDataTable.action?refId=13249</a:t>
            </a:r>
            <a:endParaRPr u="sng">
              <a:solidFill>
                <a:schemeClr val="hlink"/>
              </a:solidFill>
            </a:endParaRPr>
          </a:p>
          <a:p>
            <a:pPr indent="0" lvl="0" marL="457200" rtl="0" algn="l">
              <a:lnSpc>
                <a:spcPct val="115000"/>
              </a:lnSpc>
              <a:spcBef>
                <a:spcPts val="0"/>
              </a:spcBef>
              <a:spcAft>
                <a:spcPts val="0"/>
              </a:spcAft>
              <a:buNone/>
            </a:pPr>
            <a:r>
              <a:rPr lang="en" u="sng">
                <a:solidFill>
                  <a:schemeClr val="hlink"/>
                </a:solidFill>
                <a:hlinkClick r:id="rId7"/>
              </a:rPr>
              <a:t>https://www.singstat.gov.sg/find-data/search-by-theme/population/death-and-life-expectancy/latest-data</a:t>
            </a:r>
            <a:endParaRPr u="sng">
              <a:solidFill>
                <a:schemeClr val="hlink"/>
              </a:solidFill>
            </a:endParaRPr>
          </a:p>
          <a:p>
            <a:pPr indent="0" lvl="0" marL="457200" rtl="0" algn="l">
              <a:lnSpc>
                <a:spcPct val="115000"/>
              </a:lnSpc>
              <a:spcBef>
                <a:spcPts val="0"/>
              </a:spcBef>
              <a:spcAft>
                <a:spcPts val="0"/>
              </a:spcAft>
              <a:buNone/>
            </a:pPr>
            <a:r>
              <a:rPr lang="en" u="sng">
                <a:solidFill>
                  <a:schemeClr val="hlink"/>
                </a:solidFill>
                <a:hlinkClick r:id="rId8"/>
              </a:rPr>
              <a:t>https://ourworldindata.org/why-do-women-live-longer-than-men</a:t>
            </a:r>
            <a:endParaRPr u="sng">
              <a:solidFill>
                <a:schemeClr val="hlink"/>
              </a:solidFill>
            </a:endParaRPr>
          </a:p>
          <a:p>
            <a:pPr indent="0" lvl="0" marL="457200" rtl="0" algn="l">
              <a:lnSpc>
                <a:spcPct val="115000"/>
              </a:lnSpc>
              <a:spcBef>
                <a:spcPts val="0"/>
              </a:spcBef>
              <a:spcAft>
                <a:spcPts val="0"/>
              </a:spcAft>
              <a:buNone/>
            </a:pPr>
            <a:r>
              <a:rPr lang="en" u="sng">
                <a:solidFill>
                  <a:schemeClr val="hlink"/>
                </a:solidFill>
                <a:hlinkClick r:id="rId9"/>
              </a:rPr>
              <a:t>https://www.straitstimes.com/singapore/health/singaporeans-life-expectancy-to-reach-854-years-in-2040-third-highest-in-the-world</a:t>
            </a:r>
            <a:endParaRPr u="sng">
              <a:solidFill>
                <a:schemeClr val="hlink"/>
              </a:solidFill>
            </a:endParaRPr>
          </a:p>
          <a:p>
            <a:pPr indent="0" lvl="0" marL="457200" rtl="0" algn="l">
              <a:lnSpc>
                <a:spcPct val="115000"/>
              </a:lnSpc>
              <a:spcBef>
                <a:spcPts val="0"/>
              </a:spcBef>
              <a:spcAft>
                <a:spcPts val="0"/>
              </a:spcAft>
              <a:buNone/>
            </a:pPr>
            <a:r>
              <a:rPr lang="en">
                <a:solidFill>
                  <a:schemeClr val="dk1"/>
                </a:solidFill>
              </a:rPr>
              <a:t> </a:t>
            </a:r>
            <a:endParaRPr>
              <a:solidFill>
                <a:schemeClr val="dk1"/>
              </a:solidFill>
            </a:endParaRPr>
          </a:p>
          <a:p>
            <a:pPr indent="0" lvl="0" marL="0" rtl="0" algn="l">
              <a:lnSpc>
                <a:spcPct val="115000"/>
              </a:lnSpc>
              <a:spcBef>
                <a:spcPts val="1200"/>
              </a:spcBef>
              <a:spcAft>
                <a:spcPts val="0"/>
              </a:spcAft>
              <a:buNone/>
            </a:pPr>
            <a:r>
              <a:rPr lang="en">
                <a:solidFill>
                  <a:schemeClr val="dk1"/>
                </a:solidFill>
              </a:rPr>
              <a:t> </a:t>
            </a:r>
            <a:endParaRPr>
              <a:solidFill>
                <a:schemeClr val="dk1"/>
              </a:solidFill>
            </a:endParaRPr>
          </a:p>
          <a:p>
            <a:pPr indent="0" lvl="0" marL="457200" rtl="0" algn="l">
              <a:lnSpc>
                <a:spcPct val="115000"/>
              </a:lnSpc>
              <a:spcBef>
                <a:spcPts val="0"/>
              </a:spcBef>
              <a:spcAft>
                <a:spcPts val="0"/>
              </a:spcAft>
              <a:buNone/>
            </a:pPr>
            <a:r>
              <a:rPr lang="en">
                <a:solidFill>
                  <a:schemeClr val="dk1"/>
                </a:solidFill>
              </a:rPr>
              <a:t> </a:t>
            </a:r>
            <a:endParaRPr>
              <a:solidFill>
                <a:schemeClr val="dk1"/>
              </a:solidFill>
            </a:endParaRPr>
          </a:p>
          <a:p>
            <a:pPr indent="0" lvl="0" marL="457200" rtl="0" algn="l">
              <a:lnSpc>
                <a:spcPct val="115000"/>
              </a:lnSpc>
              <a:spcBef>
                <a:spcPts val="0"/>
              </a:spcBef>
              <a:spcAft>
                <a:spcPts val="0"/>
              </a:spcAft>
              <a:buNone/>
            </a:pPr>
            <a:r>
              <a:rPr b="1" lang="en">
                <a:solidFill>
                  <a:schemeClr val="dk1"/>
                </a:solidFill>
              </a:rPr>
              <a:t>Images to be used</a:t>
            </a:r>
            <a:endParaRPr b="1">
              <a:solidFill>
                <a:schemeClr val="dk1"/>
              </a:solidFill>
            </a:endParaRPr>
          </a:p>
          <a:p>
            <a:pPr indent="0" lvl="0" marL="457200" rtl="0" algn="l">
              <a:lnSpc>
                <a:spcPct val="115000"/>
              </a:lnSpc>
              <a:spcBef>
                <a:spcPts val="0"/>
              </a:spcBef>
              <a:spcAft>
                <a:spcPts val="0"/>
              </a:spcAft>
              <a:buNone/>
            </a:pPr>
            <a:r>
              <a:rPr lang="en">
                <a:solidFill>
                  <a:schemeClr val="dk1"/>
                </a:solidFill>
              </a:rPr>
              <a:t> </a:t>
            </a:r>
            <a:endParaRPr>
              <a:solidFill>
                <a:schemeClr val="dk1"/>
              </a:solidFill>
            </a:endParaRPr>
          </a:p>
          <a:p>
            <a:pPr indent="0" lvl="0" marL="457200" rtl="0" algn="l">
              <a:lnSpc>
                <a:spcPct val="115000"/>
              </a:lnSpc>
              <a:spcBef>
                <a:spcPts val="0"/>
              </a:spcBef>
              <a:spcAft>
                <a:spcPts val="0"/>
              </a:spcAft>
              <a:buNone/>
            </a:pPr>
            <a:r>
              <a:rPr lang="en">
                <a:solidFill>
                  <a:schemeClr val="dk1"/>
                </a:solidFill>
              </a:rPr>
              <a:t>Govt spent on healthcare images:</a:t>
            </a:r>
            <a:r>
              <a:rPr lang="en">
                <a:solidFill>
                  <a:schemeClr val="dk1"/>
                </a:solidFill>
                <a:uFill>
                  <a:noFill/>
                </a:uFill>
                <a:hlinkClick r:id="rId10"/>
              </a:rPr>
              <a:t> </a:t>
            </a:r>
            <a:r>
              <a:rPr lang="en" u="sng">
                <a:solidFill>
                  <a:schemeClr val="hlink"/>
                </a:solidFill>
                <a:hlinkClick r:id="rId11"/>
              </a:rPr>
              <a:t>https://www.google.com/search?q=government+health&amp;rlz=1C1CHBF_enSG840SG840&amp;sxsrf=ACYBGNSLqk6VaFsVi5RzPp_CjmuKCWXC5A:1575722794228&amp;source=lnms&amp;tbm=isch&amp;sa=X&amp;ved=2ahUKEwjMgKjryKPmAhVIXSsKHcg-A_gQ_AUoAXoECA8QAw&amp;biw=1280&amp;bih=578#imgrc=P72CINxs7V6NrM:</a:t>
            </a:r>
            <a:endParaRPr u="sng">
              <a:solidFill>
                <a:schemeClr val="hlink"/>
              </a:solidFill>
            </a:endParaRPr>
          </a:p>
          <a:p>
            <a:pPr indent="0" lvl="0" marL="457200" rtl="0" algn="l">
              <a:lnSpc>
                <a:spcPct val="115000"/>
              </a:lnSpc>
              <a:spcBef>
                <a:spcPts val="0"/>
              </a:spcBef>
              <a:spcAft>
                <a:spcPts val="0"/>
              </a:spcAft>
              <a:buNone/>
            </a:pPr>
            <a:r>
              <a:rPr lang="en">
                <a:solidFill>
                  <a:schemeClr val="dk1"/>
                </a:solidFill>
              </a:rPr>
              <a:t> </a:t>
            </a:r>
            <a:endParaRPr>
              <a:solidFill>
                <a:schemeClr val="dk1"/>
              </a:solidFill>
            </a:endParaRPr>
          </a:p>
          <a:p>
            <a:pPr indent="0" lvl="0" marL="457200" rtl="0" algn="l">
              <a:lnSpc>
                <a:spcPct val="115000"/>
              </a:lnSpc>
              <a:spcBef>
                <a:spcPts val="0"/>
              </a:spcBef>
              <a:spcAft>
                <a:spcPts val="0"/>
              </a:spcAft>
              <a:buNone/>
            </a:pPr>
            <a:r>
              <a:rPr lang="en">
                <a:solidFill>
                  <a:schemeClr val="dk1"/>
                </a:solidFill>
              </a:rPr>
              <a:t>Hospital image:</a:t>
            </a:r>
            <a:endParaRPr>
              <a:solidFill>
                <a:schemeClr val="dk1"/>
              </a:solidFill>
            </a:endParaRPr>
          </a:p>
          <a:p>
            <a:pPr indent="-298450" lvl="0" marL="457200" rtl="0" algn="l">
              <a:lnSpc>
                <a:spcPct val="115000"/>
              </a:lnSpc>
              <a:spcBef>
                <a:spcPts val="0"/>
              </a:spcBef>
              <a:spcAft>
                <a:spcPts val="0"/>
              </a:spcAft>
              <a:buClr>
                <a:srgbClr val="FFFFFF"/>
              </a:buClr>
              <a:buSzPts val="1100"/>
              <a:buChar char="●"/>
            </a:pPr>
            <a:r>
              <a:rPr lang="en" u="sng">
                <a:solidFill>
                  <a:schemeClr val="hlink"/>
                </a:solidFill>
                <a:hlinkClick r:id="rId12"/>
              </a:rPr>
              <a:t>https://www.google.com/search?q=hospital&amp;rlz=1C1CHBF_enSG840SG840&amp;sxsrf=ACYBGNQlHph-vo44e19DrhWXYHLBr68HAQ:1575117568035&amp;source=lnms&amp;tbm=isch&amp;sa=X&amp;ved=2ahUKEwjh4vyY-pHmAhXpILcAHU1HAAoQ_AUoAnoECA8QBA&amp;biw=1280&amp;bih=529#imgrc=qTn18HyWBxMmTM</a:t>
            </a:r>
            <a:endParaRPr>
              <a:solidFill>
                <a:schemeClr val="dk1"/>
              </a:solidFill>
            </a:endParaRPr>
          </a:p>
          <a:p>
            <a:pPr indent="0" lvl="0" marL="0" rtl="0" algn="l">
              <a:lnSpc>
                <a:spcPct val="115000"/>
              </a:lnSpc>
              <a:spcBef>
                <a:spcPts val="1200"/>
              </a:spcBef>
              <a:spcAft>
                <a:spcPts val="0"/>
              </a:spcAft>
              <a:buNone/>
            </a:pPr>
            <a:r>
              <a:rPr lang="en">
                <a:solidFill>
                  <a:schemeClr val="dk1"/>
                </a:solidFill>
              </a:rPr>
              <a:t>Recommendations:</a:t>
            </a:r>
            <a:endParaRPr>
              <a:solidFill>
                <a:schemeClr val="dk1"/>
              </a:solidFill>
            </a:endParaRPr>
          </a:p>
          <a:p>
            <a:pPr indent="0" lvl="0" marL="0" rtl="0" algn="l">
              <a:lnSpc>
                <a:spcPct val="115000"/>
              </a:lnSpc>
              <a:spcBef>
                <a:spcPts val="1200"/>
              </a:spcBef>
              <a:spcAft>
                <a:spcPts val="1200"/>
              </a:spcAft>
              <a:buNone/>
            </a:pPr>
            <a:r>
              <a:rPr lang="en" u="sng">
                <a:solidFill>
                  <a:schemeClr val="hlink"/>
                </a:solidFill>
                <a:hlinkClick r:id="rId13"/>
              </a:rPr>
              <a:t>https://www.asiaadvisersnetwork.com/Article?aid=47666</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8" name="Shape 348"/>
        <p:cNvGrpSpPr/>
        <p:nvPr/>
      </p:nvGrpSpPr>
      <p:grpSpPr>
        <a:xfrm>
          <a:off x="0" y="0"/>
          <a:ext cx="0" cy="0"/>
          <a:chOff x="0" y="0"/>
          <a:chExt cx="0" cy="0"/>
        </a:xfrm>
      </p:grpSpPr>
      <p:sp>
        <p:nvSpPr>
          <p:cNvPr id="349" name="Google Shape;349;g7bfd9bedf3_2_2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7bfd9bedf3_2_2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rPr>
              <a:t> </a:t>
            </a:r>
            <a:endParaRPr u="sng">
              <a:solidFill>
                <a:schemeClr val="hlink"/>
              </a:solidFill>
            </a:endParaRPr>
          </a:p>
          <a:p>
            <a:pPr indent="0" lvl="0" marL="0" rtl="0" algn="l">
              <a:lnSpc>
                <a:spcPct val="115000"/>
              </a:lnSpc>
              <a:spcBef>
                <a:spcPts val="1200"/>
              </a:spcBef>
              <a:spcAft>
                <a:spcPts val="0"/>
              </a:spcAft>
              <a:buNone/>
            </a:pPr>
            <a:r>
              <a:rPr lang="en">
                <a:solidFill>
                  <a:schemeClr val="dk1"/>
                </a:solidFill>
              </a:rPr>
              <a:t> </a:t>
            </a:r>
            <a:endParaRPr>
              <a:solidFill>
                <a:schemeClr val="dk1"/>
              </a:solidFill>
            </a:endParaRPr>
          </a:p>
          <a:p>
            <a:pPr indent="0" lvl="0" marL="457200" rtl="0" algn="l">
              <a:lnSpc>
                <a:spcPct val="115000"/>
              </a:lnSpc>
              <a:spcBef>
                <a:spcPts val="0"/>
              </a:spcBef>
              <a:spcAft>
                <a:spcPts val="0"/>
              </a:spcAft>
              <a:buNone/>
            </a:pPr>
            <a:r>
              <a:t/>
            </a:r>
            <a:endParaRPr u="sng">
              <a:solidFill>
                <a:schemeClr val="hlink"/>
              </a:solidFill>
            </a:endParaRPr>
          </a:p>
          <a:p>
            <a:pPr indent="0" lvl="0" marL="457200" rtl="0" algn="l">
              <a:lnSpc>
                <a:spcPct val="115000"/>
              </a:lnSpc>
              <a:spcBef>
                <a:spcPts val="0"/>
              </a:spcBef>
              <a:spcAft>
                <a:spcPts val="0"/>
              </a:spcAft>
              <a:buNone/>
            </a:pPr>
            <a:r>
              <a:rPr lang="en">
                <a:solidFill>
                  <a:schemeClr val="dk1"/>
                </a:solidFill>
              </a:rPr>
              <a:t> </a:t>
            </a:r>
            <a:endParaRPr>
              <a:solidFill>
                <a:schemeClr val="dk1"/>
              </a:solidFill>
            </a:endParaRPr>
          </a:p>
          <a:p>
            <a:pPr indent="0" lvl="0" marL="457200" rtl="0" algn="l">
              <a:lnSpc>
                <a:spcPct val="115000"/>
              </a:lnSpc>
              <a:spcBef>
                <a:spcPts val="0"/>
              </a:spcBef>
              <a:spcAft>
                <a:spcPts val="0"/>
              </a:spcAft>
              <a:buNone/>
            </a:pPr>
            <a:r>
              <a:rPr lang="en">
                <a:solidFill>
                  <a:schemeClr val="dk1"/>
                </a:solidFill>
              </a:rPr>
              <a:t>Govt spent on healthcare images:</a:t>
            </a:r>
            <a:r>
              <a:rPr lang="en">
                <a:solidFill>
                  <a:schemeClr val="dk1"/>
                </a:solidFill>
                <a:uFill>
                  <a:noFill/>
                </a:uFill>
                <a:hlinkClick r:id="rId2"/>
              </a:rPr>
              <a:t> </a:t>
            </a:r>
            <a:r>
              <a:rPr lang="en" u="sng">
                <a:solidFill>
                  <a:schemeClr val="hlink"/>
                </a:solidFill>
                <a:hlinkClick r:id="rId3"/>
              </a:rPr>
              <a:t>https://www.google.com/search?q=government+health&amp;rlz=1C1CHBF_enSG840SG840&amp;sxsrf=ACYBGNSLqk6VaFsVi5RzPp_CjmuKCWXC5A:1575722794228&amp;source=lnms&amp;tbm=isch&amp;sa=X&amp;ved=2ahUKEwjMgKjryKPmAhVIXSsKHcg-A_gQ_AUoAXoECA8QAw&amp;biw=1280&amp;bih=578#imgrc=P72CINxs7V6NrM:</a:t>
            </a:r>
            <a:endParaRPr u="sng">
              <a:solidFill>
                <a:schemeClr val="hlink"/>
              </a:solidFill>
            </a:endParaRPr>
          </a:p>
          <a:p>
            <a:pPr indent="0" lvl="0" marL="457200" rtl="0" algn="l">
              <a:lnSpc>
                <a:spcPct val="115000"/>
              </a:lnSpc>
              <a:spcBef>
                <a:spcPts val="0"/>
              </a:spcBef>
              <a:spcAft>
                <a:spcPts val="0"/>
              </a:spcAft>
              <a:buNone/>
            </a:pPr>
            <a:r>
              <a:rPr lang="en">
                <a:solidFill>
                  <a:schemeClr val="dk1"/>
                </a:solidFill>
              </a:rPr>
              <a:t> </a:t>
            </a:r>
            <a:endParaRPr>
              <a:solidFill>
                <a:schemeClr val="dk1"/>
              </a:solidFill>
            </a:endParaRPr>
          </a:p>
          <a:p>
            <a:pPr indent="0" lvl="0" marL="457200" rtl="0" algn="l">
              <a:lnSpc>
                <a:spcPct val="115000"/>
              </a:lnSpc>
              <a:spcBef>
                <a:spcPts val="0"/>
              </a:spcBef>
              <a:spcAft>
                <a:spcPts val="0"/>
              </a:spcAft>
              <a:buNone/>
            </a:pPr>
            <a:r>
              <a:rPr lang="en">
                <a:solidFill>
                  <a:schemeClr val="dk1"/>
                </a:solidFill>
              </a:rPr>
              <a:t>Hospital image:</a:t>
            </a:r>
            <a:endParaRPr>
              <a:solidFill>
                <a:schemeClr val="dk1"/>
              </a:solidFill>
            </a:endParaRPr>
          </a:p>
          <a:p>
            <a:pPr indent="-298450" lvl="0" marL="457200" rtl="0" algn="l">
              <a:lnSpc>
                <a:spcPct val="115000"/>
              </a:lnSpc>
              <a:spcBef>
                <a:spcPts val="0"/>
              </a:spcBef>
              <a:spcAft>
                <a:spcPts val="0"/>
              </a:spcAft>
              <a:buClr>
                <a:srgbClr val="FFFFFF"/>
              </a:buClr>
              <a:buSzPts val="1100"/>
              <a:buChar char="●"/>
            </a:pPr>
            <a:r>
              <a:rPr lang="en" u="sng">
                <a:solidFill>
                  <a:schemeClr val="hlink"/>
                </a:solidFill>
                <a:hlinkClick r:id="rId4"/>
              </a:rPr>
              <a:t>https://www.google.com/search?q=hospital&amp;rlz=1C1CHBF_enSG840SG840&amp;sxsrf=ACYBGNQlHph-vo44e19DrhWXYHLBr68HAQ:1575117568035&amp;source=lnms&amp;tbm=isch&amp;sa=X&amp;ved=2ahUKEwjh4vyY-pHmAhXpILcAHU1HAAoQ_AUoAnoECA8QBA&amp;biw=1280&amp;bih=529#imgrc=qTn18HyWBxMmTM</a:t>
            </a:r>
            <a:endParaRPr>
              <a:solidFill>
                <a:schemeClr val="dk1"/>
              </a:solidFill>
            </a:endParaRPr>
          </a:p>
          <a:p>
            <a:pPr indent="0" lvl="0" marL="0" rtl="0" algn="l">
              <a:lnSpc>
                <a:spcPct val="115000"/>
              </a:lnSpc>
              <a:spcBef>
                <a:spcPts val="1200"/>
              </a:spcBef>
              <a:spcAft>
                <a:spcPts val="0"/>
              </a:spcAft>
              <a:buNone/>
            </a:pPr>
            <a:r>
              <a:rPr lang="en">
                <a:solidFill>
                  <a:schemeClr val="dk1"/>
                </a:solidFill>
              </a:rPr>
              <a:t>Recommendations:</a:t>
            </a:r>
            <a:endParaRPr>
              <a:solidFill>
                <a:schemeClr val="dk1"/>
              </a:solidFill>
            </a:endParaRPr>
          </a:p>
          <a:p>
            <a:pPr indent="0" lvl="0" marL="0" rtl="0" algn="l">
              <a:lnSpc>
                <a:spcPct val="115000"/>
              </a:lnSpc>
              <a:spcBef>
                <a:spcPts val="1200"/>
              </a:spcBef>
              <a:spcAft>
                <a:spcPts val="1200"/>
              </a:spcAft>
              <a:buNone/>
            </a:pPr>
            <a:r>
              <a:rPr lang="en" u="sng">
                <a:solidFill>
                  <a:schemeClr val="hlink"/>
                </a:solidFill>
                <a:hlinkClick r:id="rId5"/>
              </a:rPr>
              <a:t>https://www.asiaadvisersnetwork.com/Article?aid=47666</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 name="Shape 136"/>
        <p:cNvGrpSpPr/>
        <p:nvPr/>
      </p:nvGrpSpPr>
      <p:grpSpPr>
        <a:xfrm>
          <a:off x="0" y="0"/>
          <a:ext cx="0" cy="0"/>
          <a:chOff x="0" y="0"/>
          <a:chExt cx="0" cy="0"/>
        </a:xfrm>
      </p:grpSpPr>
      <p:sp>
        <p:nvSpPr>
          <p:cNvPr id="137" name="Google Shape;137;g76298cc2c7_2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76298cc2c7_2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rgbClr val="595959"/>
                </a:solidFill>
              </a:rPr>
              <a:t>Insights/inferences explain each of the charts choice of chart type and the information that can be inferred</a:t>
            </a:r>
            <a:endParaRPr>
              <a:solidFill>
                <a:srgbClr val="595959"/>
              </a:solidFill>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latin typeface="Calibri"/>
                <a:ea typeface="Calibri"/>
                <a:cs typeface="Calibri"/>
                <a:sym typeface="Calibri"/>
              </a:rPr>
              <a:t>As the increase of population in Singapore, there would be an increase in the expenses Using this graph to filter the different years and how each factors contributing to government health expenditure. I added a trendline to show the increasing trend over the years and how GDP is affected due to the amount of money the government has spent on the healthcare industry. Furthermore, the government health expenditure is spent accordingly through two different categories, operating and development expenditure. For operating expenditure is the increase in medical devices, the exports and imports and how the market size would grow. For development expenditure, it would be the improvement of medical services, manpower, infrastructure, investors, subsidies and ageing population. </a:t>
            </a:r>
            <a:endParaRPr>
              <a:solidFill>
                <a:schemeClr val="dk1"/>
              </a:solidFill>
              <a:latin typeface="Calibri"/>
              <a:ea typeface="Calibri"/>
              <a:cs typeface="Calibri"/>
              <a:sym typeface="Calibri"/>
            </a:endParaRPr>
          </a:p>
          <a:p>
            <a:pPr indent="0" lvl="0" marL="0" rtl="0" algn="l">
              <a:lnSpc>
                <a:spcPct val="90000"/>
              </a:lnSpc>
              <a:spcBef>
                <a:spcPts val="0"/>
              </a:spcBef>
              <a:spcAft>
                <a:spcPts val="0"/>
              </a:spcAft>
              <a:buNone/>
            </a:pPr>
            <a:r>
              <a:t/>
            </a:r>
            <a:endParaRPr>
              <a:latin typeface="Calibri"/>
              <a:ea typeface="Calibri"/>
              <a:cs typeface="Calibri"/>
              <a:sym typeface="Calibri"/>
            </a:endParaRPr>
          </a:p>
          <a:p>
            <a:pPr indent="0" lvl="0" marL="0" rtl="0" algn="l">
              <a:lnSpc>
                <a:spcPct val="90000"/>
              </a:lnSpc>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3" name="Shape 143"/>
        <p:cNvGrpSpPr/>
        <p:nvPr/>
      </p:nvGrpSpPr>
      <p:grpSpPr>
        <a:xfrm>
          <a:off x="0" y="0"/>
          <a:ext cx="0" cy="0"/>
          <a:chOff x="0" y="0"/>
          <a:chExt cx="0" cy="0"/>
        </a:xfrm>
      </p:grpSpPr>
      <p:sp>
        <p:nvSpPr>
          <p:cNvPr id="144" name="Google Shape;144;g76298cc2c7_2_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76298cc2c7_2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rgbClr val="595959"/>
                </a:solidFill>
              </a:rPr>
              <a:t>Insights/inferences explain each of the charts choice of chart type and the information that can be inferred</a:t>
            </a:r>
            <a:endParaRPr>
              <a:solidFill>
                <a:srgbClr val="595959"/>
              </a:solidFill>
            </a:endParaRPr>
          </a:p>
          <a:p>
            <a:pPr indent="0" lvl="0" marL="0" rtl="0" algn="l">
              <a:spcBef>
                <a:spcPts val="1200"/>
              </a:spcBef>
              <a:spcAft>
                <a:spcPts val="0"/>
              </a:spcAft>
              <a:buClr>
                <a:schemeClr val="dk1"/>
              </a:buClr>
              <a:buSzPts val="1100"/>
              <a:buFont typeface="Arial"/>
              <a:buNone/>
            </a:pPr>
            <a:r>
              <a:rPr lang="en">
                <a:solidFill>
                  <a:schemeClr val="dk1"/>
                </a:solidFill>
                <a:latin typeface="Calibri"/>
                <a:ea typeface="Calibri"/>
                <a:cs typeface="Calibri"/>
                <a:sym typeface="Calibri"/>
              </a:rPr>
              <a:t>Using bar graphs better explains why different income groups are awarded a different amount of subsidies. Using Medishield as one of the subsidies, people who age 41-50 of the lower-income group ($305) as compared to higher-income group($ 435).This means after subsidy higher income groups wowhich is $130 difference from the lower-income group. As seen in the graph, it is of an increasing trend of how lower-income, lower-middle and upper middle income and heavily subsidized and the amount paid after subsidy is minimal. However, for the higher income, and people aged above 86 would still need to pay more as they are under the higher income groups. Furthermore, the ageing population does not affect the amount of medical fee they have to pay every year except above age 90 in the lower to an upper-middle-income group which is seen decreasing. This explains that different age groups determine the amount they are able to receive. So the hypothesis inferred is the higher you earn, the lower amount of subsidies is given. So from this graph, you are able to tell how government subsidies could benefit each income group and how effective it is on reducing the burden an individual might face.</a:t>
            </a:r>
            <a:endParaRPr>
              <a:solidFill>
                <a:schemeClr val="dk1"/>
              </a:solidFill>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lnSpc>
                <a:spcPct val="90000"/>
              </a:lnSpc>
              <a:spcBef>
                <a:spcPts val="600"/>
              </a:spcBef>
              <a:spcAft>
                <a:spcPts val="0"/>
              </a:spcAft>
              <a:buClr>
                <a:schemeClr val="dk1"/>
              </a:buClr>
              <a:buSzPts val="2100"/>
              <a:buFont typeface="Arial"/>
              <a:buNone/>
            </a:pPr>
            <a:r>
              <a:t/>
            </a:r>
            <a:endParaRPr sz="2100">
              <a:solidFill>
                <a:schemeClr val="dk1"/>
              </a:solidFill>
              <a:latin typeface="Calibri"/>
              <a:ea typeface="Calibri"/>
              <a:cs typeface="Calibri"/>
              <a:sym typeface="Calibri"/>
            </a:endParaRPr>
          </a:p>
          <a:p>
            <a:pPr indent="0" lvl="0" marL="0" rtl="0" algn="l">
              <a:lnSpc>
                <a:spcPct val="90000"/>
              </a:lnSpc>
              <a:spcBef>
                <a:spcPts val="600"/>
              </a:spcBef>
              <a:spcAft>
                <a:spcPts val="0"/>
              </a:spcAft>
              <a:buClr>
                <a:schemeClr val="dk1"/>
              </a:buClr>
              <a:buSzPts val="2100"/>
              <a:buFont typeface="Arial"/>
              <a:buNone/>
            </a:pPr>
            <a:r>
              <a:rPr lang="en" sz="800">
                <a:solidFill>
                  <a:schemeClr val="dk1"/>
                </a:solidFill>
              </a:rPr>
              <a:t>However, the abnormalities could be seen in the age group of 90 and above. People of upper middle income in aged 90 ($800-1000)(900?)and above received lesser than people in the aged between 89-90,($800-1000)($800-850)</a:t>
            </a:r>
            <a:endParaRPr sz="2100">
              <a:solidFill>
                <a:schemeClr val="dk1"/>
              </a:solidFill>
              <a:latin typeface="Calibri"/>
              <a:ea typeface="Calibri"/>
              <a:cs typeface="Calibri"/>
              <a:sym typeface="Calibri"/>
            </a:endParaRPr>
          </a:p>
          <a:p>
            <a:pPr indent="0" lvl="0" marL="0" rtl="0" algn="l">
              <a:lnSpc>
                <a:spcPct val="90000"/>
              </a:lnSpc>
              <a:spcBef>
                <a:spcPts val="600"/>
              </a:spcBef>
              <a:spcAft>
                <a:spcPts val="0"/>
              </a:spcAft>
              <a:buClr>
                <a:schemeClr val="dk1"/>
              </a:buClr>
              <a:buSzPts val="2100"/>
              <a:buFont typeface="Arial"/>
              <a:buNone/>
            </a:pPr>
            <a:r>
              <a:t/>
            </a:r>
            <a:endParaRPr sz="2100">
              <a:solidFill>
                <a:schemeClr val="dk1"/>
              </a:solidFill>
              <a:latin typeface="Calibri"/>
              <a:ea typeface="Calibri"/>
              <a:cs typeface="Calibri"/>
              <a:sym typeface="Calibri"/>
            </a:endParaRPr>
          </a:p>
          <a:p>
            <a:pPr indent="0" lvl="0" marL="0" rtl="0" algn="l">
              <a:spcBef>
                <a:spcPts val="60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7" name="Shape 157"/>
        <p:cNvGrpSpPr/>
        <p:nvPr/>
      </p:nvGrpSpPr>
      <p:grpSpPr>
        <a:xfrm>
          <a:off x="0" y="0"/>
          <a:ext cx="0" cy="0"/>
          <a:chOff x="0" y="0"/>
          <a:chExt cx="0" cy="0"/>
        </a:xfrm>
      </p:grpSpPr>
      <p:sp>
        <p:nvSpPr>
          <p:cNvPr id="158" name="Google Shape;158;p10: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457200" rtl="0" algn="l">
              <a:lnSpc>
                <a:spcPct val="115000"/>
              </a:lnSpc>
              <a:spcBef>
                <a:spcPts val="1200"/>
              </a:spcBef>
              <a:spcAft>
                <a:spcPts val="0"/>
              </a:spcAft>
              <a:buNone/>
            </a:pPr>
            <a:r>
              <a:t/>
            </a:r>
            <a:endParaRPr>
              <a:solidFill>
                <a:srgbClr val="595959"/>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latin typeface="Calibri"/>
                <a:ea typeface="Calibri"/>
                <a:cs typeface="Calibri"/>
                <a:sym typeface="Calibri"/>
              </a:rPr>
              <a:t>So you might wonder how household statistics relate to subsidies. Using stacked columns graph explains the different quintile an income group lands and how much it affects one household spending per month. For example, households with older persons are most likely to receive more transfers on average from schemes such as from pioneer generation package.they are also more likely to receive more healthcare-related subsidies so they generally consume more healthcare services. However, the lower 20% of the household has a higher usage of spending, this could be due to the chances of people getting sick often and how reliant they are towards using government subsidies. This means that the subsidies catered for the lower-income groups would be efficient since accessibility and affordability healthcare is available.</a:t>
            </a:r>
            <a:endParaRPr>
              <a:solidFill>
                <a:schemeClr val="dk1"/>
              </a:solidFill>
              <a:latin typeface="Calibri"/>
              <a:ea typeface="Calibri"/>
              <a:cs typeface="Calibri"/>
              <a:sym typeface="Calibri"/>
            </a:endParaRPr>
          </a:p>
          <a:p>
            <a:pPr indent="0" lvl="0" marL="0" rtl="0" algn="l">
              <a:lnSpc>
                <a:spcPct val="100000"/>
              </a:lnSpc>
              <a:spcBef>
                <a:spcPts val="1200"/>
              </a:spcBef>
              <a:spcAft>
                <a:spcPts val="0"/>
              </a:spcAft>
              <a:buSzPts val="1100"/>
              <a:buNone/>
            </a:pPr>
            <a:r>
              <a:t/>
            </a:r>
            <a:endParaRPr>
              <a:latin typeface="Calibri"/>
              <a:ea typeface="Calibri"/>
              <a:cs typeface="Calibri"/>
              <a:sym typeface="Calibri"/>
            </a:endParaRPr>
          </a:p>
        </p:txBody>
      </p:sp>
      <p:sp>
        <p:nvSpPr>
          <p:cNvPr id="159" name="Google Shape;159;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8" name="Shape 168"/>
        <p:cNvGrpSpPr/>
        <p:nvPr/>
      </p:nvGrpSpPr>
      <p:grpSpPr>
        <a:xfrm>
          <a:off x="0" y="0"/>
          <a:ext cx="0" cy="0"/>
          <a:chOff x="0" y="0"/>
          <a:chExt cx="0" cy="0"/>
        </a:xfrm>
      </p:grpSpPr>
      <p:sp>
        <p:nvSpPr>
          <p:cNvPr id="169" name="Google Shape;169;g7bfd9bedf3_2_1: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t/>
            </a:r>
            <a:endParaRPr>
              <a:solidFill>
                <a:srgbClr val="595959"/>
              </a:solidFill>
            </a:endParaRPr>
          </a:p>
          <a:p>
            <a:pPr indent="0" lvl="0" marL="0" rtl="0" algn="l">
              <a:lnSpc>
                <a:spcPct val="90000"/>
              </a:lnSpc>
              <a:spcBef>
                <a:spcPts val="1200"/>
              </a:spcBef>
              <a:spcAft>
                <a:spcPts val="600"/>
              </a:spcAft>
              <a:buNone/>
            </a:pPr>
            <a:r>
              <a:rPr lang="en">
                <a:solidFill>
                  <a:schemeClr val="dk1"/>
                </a:solidFill>
                <a:latin typeface="Calibri"/>
                <a:ea typeface="Calibri"/>
                <a:cs typeface="Calibri"/>
                <a:sym typeface="Calibri"/>
              </a:rPr>
              <a:t>Firstly, the ageing population aged 65 and above is seen to be increasing of both genders. However, between 2000 to 2005 there is a huge increase and the main factor could be how government invests more on the operating and developing expenditure. I would like to say that despite disabling health conditions remained, high percentage of the elderly who deal with diseases or major illness still brought an extension of life expectancy showing the rate of diseases affected is low. So looking at the comparison of two graphs, it would explain how the ageing population or just average population are both on the increasing trend and how life expectancy is one of the contributions towards government health expenditure increasing.</a:t>
            </a:r>
            <a:endParaRPr/>
          </a:p>
        </p:txBody>
      </p:sp>
      <p:sp>
        <p:nvSpPr>
          <p:cNvPr id="170" name="Google Shape;170;g7bfd9bedf3_2_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9" name="Shape 179"/>
        <p:cNvGrpSpPr/>
        <p:nvPr/>
      </p:nvGrpSpPr>
      <p:grpSpPr>
        <a:xfrm>
          <a:off x="0" y="0"/>
          <a:ext cx="0" cy="0"/>
          <a:chOff x="0" y="0"/>
          <a:chExt cx="0" cy="0"/>
        </a:xfrm>
      </p:grpSpPr>
      <p:sp>
        <p:nvSpPr>
          <p:cNvPr id="180" name="Google Shape;180;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1" name="Google Shape;181;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SzPts val="1100"/>
              <a:buNone/>
            </a:pPr>
            <a:r>
              <a:rPr lang="en">
                <a:solidFill>
                  <a:srgbClr val="595959"/>
                </a:solidFill>
              </a:rPr>
              <a:t>Insights/inferences explain each of the charts choice of chart type and the information that can be inferred</a:t>
            </a:r>
            <a:endParaRPr>
              <a:solidFill>
                <a:srgbClr val="595959"/>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latin typeface="Calibri"/>
                <a:ea typeface="Calibri"/>
                <a:cs typeface="Calibri"/>
                <a:sym typeface="Calibri"/>
              </a:rPr>
              <a:t> So the stakeholders are the main contributions to improving the healthcare industry in Singapore and how investors who invest in Singapore hospitals could benefit from it. Not just that, Singaporeans(consumers) are able to gain an increased of improved medical services, equipment, facilities through the investors help.</a:t>
            </a:r>
            <a:endParaRPr>
              <a:solidFill>
                <a:schemeClr val="dk1"/>
              </a:solidFill>
              <a:latin typeface="Calibri"/>
              <a:ea typeface="Calibri"/>
              <a:cs typeface="Calibri"/>
              <a:sym typeface="Calibri"/>
            </a:endParaRPr>
          </a:p>
          <a:p>
            <a:pPr indent="0" lvl="0" marL="0" rtl="0" algn="l">
              <a:lnSpc>
                <a:spcPct val="100000"/>
              </a:lnSpc>
              <a:spcBef>
                <a:spcPts val="1200"/>
              </a:spcBef>
              <a:spcAft>
                <a:spcPts val="0"/>
              </a:spcAft>
              <a:buSzPts val="1100"/>
              <a:buNone/>
            </a:pPr>
            <a:r>
              <a:t/>
            </a:r>
            <a:endParaRPr>
              <a:solidFill>
                <a:srgbClr val="595959"/>
              </a:solidFill>
              <a:latin typeface="Calibri"/>
              <a:ea typeface="Calibri"/>
              <a:cs typeface="Calibri"/>
              <a:sym typeface="Calibri"/>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5" name="Shape 205"/>
        <p:cNvGrpSpPr/>
        <p:nvPr/>
      </p:nvGrpSpPr>
      <p:grpSpPr>
        <a:xfrm>
          <a:off x="0" y="0"/>
          <a:ext cx="0" cy="0"/>
          <a:chOff x="0" y="0"/>
          <a:chExt cx="0" cy="0"/>
        </a:xfrm>
      </p:grpSpPr>
      <p:sp>
        <p:nvSpPr>
          <p:cNvPr id="206" name="Google Shape;206;g7bfd9bedf3_2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7bfd9bedf3_2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a:solidFill>
                  <a:schemeClr val="dk1"/>
                </a:solidFill>
                <a:latin typeface="Calibri"/>
                <a:ea typeface="Calibri"/>
                <a:cs typeface="Calibri"/>
                <a:sym typeface="Calibri"/>
              </a:rPr>
              <a:t>As seen from this graph could clearly see the increased of manpower in the medical industry, For example, using registered nurses as a reference to the number of people accepted over the years, which is approximately 34000 nurses, excluding enrolled nurses. Furthermore, opportunities and increased healthcare medical equipment would attract more Singaporeans working overseas to come back and help in the Singapore healthcare industry.</a:t>
            </a:r>
            <a:endParaRPr>
              <a:solidFill>
                <a:schemeClr val="dk1"/>
              </a:solidFill>
              <a:latin typeface="Calibri"/>
              <a:ea typeface="Calibri"/>
              <a:cs typeface="Calibri"/>
              <a:sym typeface="Calibri"/>
            </a:endParaRPr>
          </a:p>
          <a:p>
            <a:pPr indent="0" lvl="0" marL="0" rtl="0" algn="l">
              <a:spcBef>
                <a:spcPts val="1200"/>
              </a:spcBef>
              <a:spcAft>
                <a:spcPts val="0"/>
              </a:spcAft>
              <a:buNone/>
            </a:pPr>
            <a:r>
              <a:t/>
            </a:r>
            <a:endParaRPr>
              <a:solidFill>
                <a:schemeClr val="dk1"/>
              </a:solidFill>
              <a:latin typeface="Calibri"/>
              <a:ea typeface="Calibri"/>
              <a:cs typeface="Calibri"/>
              <a:sym typeface="Calibri"/>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4" name="Shape 214"/>
        <p:cNvGrpSpPr/>
        <p:nvPr/>
      </p:nvGrpSpPr>
      <p:grpSpPr>
        <a:xfrm>
          <a:off x="0" y="0"/>
          <a:ext cx="0" cy="0"/>
          <a:chOff x="0" y="0"/>
          <a:chExt cx="0" cy="0"/>
        </a:xfrm>
      </p:grpSpPr>
      <p:sp>
        <p:nvSpPr>
          <p:cNvPr id="215" name="Google Shape;215;g7bfd9bedf3_2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7bfd9bedf3_2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90000"/>
              </a:lnSpc>
              <a:spcBef>
                <a:spcPts val="0"/>
              </a:spcBef>
              <a:spcAft>
                <a:spcPts val="600"/>
              </a:spcAft>
              <a:buNone/>
            </a:pPr>
            <a:r>
              <a:rPr lang="en">
                <a:solidFill>
                  <a:schemeClr val="dk1"/>
                </a:solidFill>
                <a:latin typeface="Calibri"/>
                <a:ea typeface="Calibri"/>
                <a:cs typeface="Calibri"/>
                <a:sym typeface="Calibri"/>
              </a:rPr>
              <a:t> The use of this chart was to explain the increasing amount of facilities was to cater to the ageing population and how health facilities are one of the things the government spent on for the development expenditure.Especially you could see the increase in health facilities among the years due to the increase in life expectancy in the ageing population.</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jp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1" name="Shape 11"/>
        <p:cNvGrpSpPr/>
        <p:nvPr/>
      </p:nvGrpSpPr>
      <p:grpSpPr>
        <a:xfrm>
          <a:off x="0" y="0"/>
          <a:ext cx="0" cy="0"/>
          <a:chOff x="0" y="0"/>
          <a:chExt cx="0" cy="0"/>
        </a:xfrm>
      </p:grpSpPr>
      <p:sp>
        <p:nvSpPr>
          <p:cNvPr id="12" name="Google Shape;12;p2"/>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3" name="Google Shape;13;p2"/>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4" name="Google Shape;14;p2"/>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65" name="Shape 65"/>
        <p:cNvGrpSpPr/>
        <p:nvPr/>
      </p:nvGrpSpPr>
      <p:grpSpPr>
        <a:xfrm>
          <a:off x="0" y="0"/>
          <a:ext cx="0" cy="0"/>
          <a:chOff x="0" y="0"/>
          <a:chExt cx="0" cy="0"/>
        </a:xfrm>
      </p:grpSpPr>
      <p:sp>
        <p:nvSpPr>
          <p:cNvPr id="66" name="Google Shape;66;p12"/>
          <p:cNvSpPr txBox="1"/>
          <p:nvPr>
            <p:ph type="title"/>
          </p:nvPr>
        </p:nvSpPr>
        <p:spPr>
          <a:xfrm>
            <a:off x="623888" y="1282304"/>
            <a:ext cx="7886700" cy="2139600"/>
          </a:xfrm>
          <a:prstGeom prst="rect">
            <a:avLst/>
          </a:prstGeom>
          <a:noFill/>
          <a:ln>
            <a:noFill/>
          </a:ln>
        </p:spPr>
        <p:txBody>
          <a:bodyPr anchorCtr="0" anchor="b" bIns="34275" lIns="68575" spcFirstLastPara="1" rIns="68575" wrap="square" tIns="34275">
            <a:noAutofit/>
          </a:bodyPr>
          <a:lstStyle>
            <a:lvl1pPr lvl="0" rtl="0" algn="l">
              <a:lnSpc>
                <a:spcPct val="90000"/>
              </a:lnSpc>
              <a:spcBef>
                <a:spcPts val="0"/>
              </a:spcBef>
              <a:spcAft>
                <a:spcPts val="0"/>
              </a:spcAft>
              <a:buClr>
                <a:schemeClr val="dk1"/>
              </a:buClr>
              <a:buSzPts val="4500"/>
              <a:buFont typeface="Calibri"/>
              <a:buNone/>
              <a:defRPr sz="4500"/>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67" name="Google Shape;67;p12"/>
          <p:cNvSpPr txBox="1"/>
          <p:nvPr>
            <p:ph idx="1" type="body"/>
          </p:nvPr>
        </p:nvSpPr>
        <p:spPr>
          <a:xfrm>
            <a:off x="623888" y="3442097"/>
            <a:ext cx="7886700" cy="1125000"/>
          </a:xfrm>
          <a:prstGeom prst="rect">
            <a:avLst/>
          </a:prstGeom>
          <a:noFill/>
          <a:ln>
            <a:noFill/>
          </a:ln>
        </p:spPr>
        <p:txBody>
          <a:bodyPr anchorCtr="0" anchor="t" bIns="34275" lIns="68575" spcFirstLastPara="1" rIns="68575" wrap="square" tIns="34275">
            <a:noAutofit/>
          </a:bodyPr>
          <a:lstStyle>
            <a:lvl1pPr indent="-228600" lvl="0" marL="457200" rtl="0" algn="l">
              <a:lnSpc>
                <a:spcPct val="90000"/>
              </a:lnSpc>
              <a:spcBef>
                <a:spcPts val="800"/>
              </a:spcBef>
              <a:spcAft>
                <a:spcPts val="0"/>
              </a:spcAft>
              <a:buClr>
                <a:srgbClr val="888888"/>
              </a:buClr>
              <a:buSzPts val="1800"/>
              <a:buNone/>
              <a:defRPr sz="1800">
                <a:solidFill>
                  <a:srgbClr val="888888"/>
                </a:solidFill>
              </a:defRPr>
            </a:lvl1pPr>
            <a:lvl2pPr indent="-228600" lvl="1" marL="914400" rtl="0" algn="l">
              <a:lnSpc>
                <a:spcPct val="90000"/>
              </a:lnSpc>
              <a:spcBef>
                <a:spcPts val="400"/>
              </a:spcBef>
              <a:spcAft>
                <a:spcPts val="0"/>
              </a:spcAft>
              <a:buClr>
                <a:srgbClr val="888888"/>
              </a:buClr>
              <a:buSzPts val="1500"/>
              <a:buNone/>
              <a:defRPr sz="1500">
                <a:solidFill>
                  <a:srgbClr val="888888"/>
                </a:solidFill>
              </a:defRPr>
            </a:lvl2pPr>
            <a:lvl3pPr indent="-228600" lvl="2" marL="1371600" rtl="0" algn="l">
              <a:lnSpc>
                <a:spcPct val="90000"/>
              </a:lnSpc>
              <a:spcBef>
                <a:spcPts val="400"/>
              </a:spcBef>
              <a:spcAft>
                <a:spcPts val="0"/>
              </a:spcAft>
              <a:buClr>
                <a:srgbClr val="888888"/>
              </a:buClr>
              <a:buSzPts val="1400"/>
              <a:buNone/>
              <a:defRPr sz="1400">
                <a:solidFill>
                  <a:srgbClr val="888888"/>
                </a:solidFill>
              </a:defRPr>
            </a:lvl3pPr>
            <a:lvl4pPr indent="-228600" lvl="3" marL="1828800" rtl="0" algn="l">
              <a:lnSpc>
                <a:spcPct val="90000"/>
              </a:lnSpc>
              <a:spcBef>
                <a:spcPts val="400"/>
              </a:spcBef>
              <a:spcAft>
                <a:spcPts val="0"/>
              </a:spcAft>
              <a:buClr>
                <a:srgbClr val="888888"/>
              </a:buClr>
              <a:buSzPts val="1200"/>
              <a:buNone/>
              <a:defRPr sz="1200">
                <a:solidFill>
                  <a:srgbClr val="888888"/>
                </a:solidFill>
              </a:defRPr>
            </a:lvl4pPr>
            <a:lvl5pPr indent="-228600" lvl="4" marL="2286000" rtl="0" algn="l">
              <a:lnSpc>
                <a:spcPct val="90000"/>
              </a:lnSpc>
              <a:spcBef>
                <a:spcPts val="400"/>
              </a:spcBef>
              <a:spcAft>
                <a:spcPts val="0"/>
              </a:spcAft>
              <a:buClr>
                <a:srgbClr val="888888"/>
              </a:buClr>
              <a:buSzPts val="1200"/>
              <a:buNone/>
              <a:defRPr sz="1200">
                <a:solidFill>
                  <a:srgbClr val="888888"/>
                </a:solidFill>
              </a:defRPr>
            </a:lvl5pPr>
            <a:lvl6pPr indent="-228600" lvl="5" marL="2743200" rtl="0" algn="l">
              <a:lnSpc>
                <a:spcPct val="90000"/>
              </a:lnSpc>
              <a:spcBef>
                <a:spcPts val="400"/>
              </a:spcBef>
              <a:spcAft>
                <a:spcPts val="0"/>
              </a:spcAft>
              <a:buClr>
                <a:srgbClr val="888888"/>
              </a:buClr>
              <a:buSzPts val="1200"/>
              <a:buNone/>
              <a:defRPr sz="1200">
                <a:solidFill>
                  <a:srgbClr val="888888"/>
                </a:solidFill>
              </a:defRPr>
            </a:lvl6pPr>
            <a:lvl7pPr indent="-228600" lvl="6" marL="3200400" rtl="0" algn="l">
              <a:lnSpc>
                <a:spcPct val="90000"/>
              </a:lnSpc>
              <a:spcBef>
                <a:spcPts val="400"/>
              </a:spcBef>
              <a:spcAft>
                <a:spcPts val="0"/>
              </a:spcAft>
              <a:buClr>
                <a:srgbClr val="888888"/>
              </a:buClr>
              <a:buSzPts val="1200"/>
              <a:buNone/>
              <a:defRPr sz="1200">
                <a:solidFill>
                  <a:srgbClr val="888888"/>
                </a:solidFill>
              </a:defRPr>
            </a:lvl7pPr>
            <a:lvl8pPr indent="-228600" lvl="7" marL="3657600" rtl="0" algn="l">
              <a:lnSpc>
                <a:spcPct val="90000"/>
              </a:lnSpc>
              <a:spcBef>
                <a:spcPts val="400"/>
              </a:spcBef>
              <a:spcAft>
                <a:spcPts val="0"/>
              </a:spcAft>
              <a:buClr>
                <a:srgbClr val="888888"/>
              </a:buClr>
              <a:buSzPts val="1200"/>
              <a:buNone/>
              <a:defRPr sz="1200">
                <a:solidFill>
                  <a:srgbClr val="888888"/>
                </a:solidFill>
              </a:defRPr>
            </a:lvl8pPr>
            <a:lvl9pPr indent="-228600" lvl="8" marL="4114800" rtl="0" algn="l">
              <a:lnSpc>
                <a:spcPct val="90000"/>
              </a:lnSpc>
              <a:spcBef>
                <a:spcPts val="400"/>
              </a:spcBef>
              <a:spcAft>
                <a:spcPts val="0"/>
              </a:spcAft>
              <a:buClr>
                <a:srgbClr val="888888"/>
              </a:buClr>
              <a:buSzPts val="1200"/>
              <a:buNone/>
              <a:defRPr sz="1200">
                <a:solidFill>
                  <a:srgbClr val="888888"/>
                </a:solidFill>
              </a:defRPr>
            </a:lvl9pPr>
          </a:lstStyle>
          <a:p/>
        </p:txBody>
      </p:sp>
      <p:sp>
        <p:nvSpPr>
          <p:cNvPr id="68" name="Google Shape;68;p12"/>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69" name="Google Shape;69;p12"/>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70" name="Google Shape;70;p12"/>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71" name="Shape 71"/>
        <p:cNvGrpSpPr/>
        <p:nvPr/>
      </p:nvGrpSpPr>
      <p:grpSpPr>
        <a:xfrm>
          <a:off x="0" y="0"/>
          <a:ext cx="0" cy="0"/>
          <a:chOff x="0" y="0"/>
          <a:chExt cx="0" cy="0"/>
        </a:xfrm>
      </p:grpSpPr>
      <p:sp>
        <p:nvSpPr>
          <p:cNvPr id="72" name="Google Shape;72;p13"/>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Clr>
                <a:schemeClr val="dk1"/>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73" name="Google Shape;73;p13"/>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74" name="Google Shape;74;p13"/>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75" name="Google Shape;75;p13"/>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spTree>
      <p:nvGrpSpPr>
        <p:cNvPr id="76" name="Shape 76"/>
        <p:cNvGrpSpPr/>
        <p:nvPr/>
      </p:nvGrpSpPr>
      <p:grpSpPr>
        <a:xfrm>
          <a:off x="0" y="0"/>
          <a:ext cx="0" cy="0"/>
          <a:chOff x="0" y="0"/>
          <a:chExt cx="0" cy="0"/>
        </a:xfrm>
      </p:grpSpPr>
      <p:sp>
        <p:nvSpPr>
          <p:cNvPr id="77" name="Google Shape;77;p14"/>
          <p:cNvSpPr txBox="1"/>
          <p:nvPr>
            <p:ph type="title"/>
          </p:nvPr>
        </p:nvSpPr>
        <p:spPr>
          <a:xfrm>
            <a:off x="629841" y="342900"/>
            <a:ext cx="2949300" cy="1200000"/>
          </a:xfrm>
          <a:prstGeom prst="rect">
            <a:avLst/>
          </a:prstGeom>
          <a:noFill/>
          <a:ln>
            <a:noFill/>
          </a:ln>
        </p:spPr>
        <p:txBody>
          <a:bodyPr anchorCtr="0" anchor="b" bIns="34275" lIns="68575" spcFirstLastPara="1" rIns="68575" wrap="square" tIns="34275">
            <a:noAutofit/>
          </a:bodyPr>
          <a:lstStyle>
            <a:lvl1pPr lvl="0" rtl="0" algn="l">
              <a:lnSpc>
                <a:spcPct val="90000"/>
              </a:lnSpc>
              <a:spcBef>
                <a:spcPts val="0"/>
              </a:spcBef>
              <a:spcAft>
                <a:spcPts val="0"/>
              </a:spcAft>
              <a:buClr>
                <a:schemeClr val="dk1"/>
              </a:buClr>
              <a:buSzPts val="2400"/>
              <a:buFont typeface="Calibri"/>
              <a:buNone/>
              <a:defRPr sz="2400"/>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78" name="Google Shape;78;p14"/>
          <p:cNvSpPr txBox="1"/>
          <p:nvPr>
            <p:ph idx="1" type="body"/>
          </p:nvPr>
        </p:nvSpPr>
        <p:spPr>
          <a:xfrm>
            <a:off x="3887391" y="740569"/>
            <a:ext cx="4629000" cy="3655200"/>
          </a:xfrm>
          <a:prstGeom prst="rect">
            <a:avLst/>
          </a:prstGeom>
          <a:noFill/>
          <a:ln>
            <a:noFill/>
          </a:ln>
        </p:spPr>
        <p:txBody>
          <a:bodyPr anchorCtr="0" anchor="t" bIns="34275" lIns="68575" spcFirstLastPara="1" rIns="68575" wrap="square" tIns="34275">
            <a:noAutofit/>
          </a:bodyPr>
          <a:lstStyle>
            <a:lvl1pPr indent="-381000" lvl="0" marL="457200" rtl="0" algn="l">
              <a:lnSpc>
                <a:spcPct val="90000"/>
              </a:lnSpc>
              <a:spcBef>
                <a:spcPts val="800"/>
              </a:spcBef>
              <a:spcAft>
                <a:spcPts val="0"/>
              </a:spcAft>
              <a:buClr>
                <a:schemeClr val="dk1"/>
              </a:buClr>
              <a:buSzPts val="2400"/>
              <a:buChar char="•"/>
              <a:defRPr sz="2400"/>
            </a:lvl1pPr>
            <a:lvl2pPr indent="-361950" lvl="1" marL="914400" rtl="0" algn="l">
              <a:lnSpc>
                <a:spcPct val="90000"/>
              </a:lnSpc>
              <a:spcBef>
                <a:spcPts val="400"/>
              </a:spcBef>
              <a:spcAft>
                <a:spcPts val="0"/>
              </a:spcAft>
              <a:buClr>
                <a:schemeClr val="dk1"/>
              </a:buClr>
              <a:buSzPts val="2100"/>
              <a:buChar char="•"/>
              <a:defRPr sz="2100"/>
            </a:lvl2pPr>
            <a:lvl3pPr indent="-342900" lvl="2" marL="1371600" rtl="0" algn="l">
              <a:lnSpc>
                <a:spcPct val="90000"/>
              </a:lnSpc>
              <a:spcBef>
                <a:spcPts val="400"/>
              </a:spcBef>
              <a:spcAft>
                <a:spcPts val="0"/>
              </a:spcAft>
              <a:buClr>
                <a:schemeClr val="dk1"/>
              </a:buClr>
              <a:buSzPts val="1800"/>
              <a:buChar char="•"/>
              <a:defRPr sz="1800"/>
            </a:lvl3pPr>
            <a:lvl4pPr indent="-323850" lvl="3" marL="1828800" rtl="0" algn="l">
              <a:lnSpc>
                <a:spcPct val="90000"/>
              </a:lnSpc>
              <a:spcBef>
                <a:spcPts val="400"/>
              </a:spcBef>
              <a:spcAft>
                <a:spcPts val="0"/>
              </a:spcAft>
              <a:buClr>
                <a:schemeClr val="dk1"/>
              </a:buClr>
              <a:buSzPts val="1500"/>
              <a:buChar char="•"/>
              <a:defRPr sz="1500"/>
            </a:lvl4pPr>
            <a:lvl5pPr indent="-323850" lvl="4" marL="2286000" rtl="0" algn="l">
              <a:lnSpc>
                <a:spcPct val="90000"/>
              </a:lnSpc>
              <a:spcBef>
                <a:spcPts val="400"/>
              </a:spcBef>
              <a:spcAft>
                <a:spcPts val="0"/>
              </a:spcAft>
              <a:buClr>
                <a:schemeClr val="dk1"/>
              </a:buClr>
              <a:buSzPts val="1500"/>
              <a:buChar char="•"/>
              <a:defRPr sz="1500"/>
            </a:lvl5pPr>
            <a:lvl6pPr indent="-323850" lvl="5" marL="2743200" rtl="0" algn="l">
              <a:lnSpc>
                <a:spcPct val="90000"/>
              </a:lnSpc>
              <a:spcBef>
                <a:spcPts val="400"/>
              </a:spcBef>
              <a:spcAft>
                <a:spcPts val="0"/>
              </a:spcAft>
              <a:buClr>
                <a:schemeClr val="dk1"/>
              </a:buClr>
              <a:buSzPts val="1500"/>
              <a:buChar char="•"/>
              <a:defRPr sz="1500"/>
            </a:lvl6pPr>
            <a:lvl7pPr indent="-323850" lvl="6" marL="3200400" rtl="0" algn="l">
              <a:lnSpc>
                <a:spcPct val="90000"/>
              </a:lnSpc>
              <a:spcBef>
                <a:spcPts val="400"/>
              </a:spcBef>
              <a:spcAft>
                <a:spcPts val="0"/>
              </a:spcAft>
              <a:buClr>
                <a:schemeClr val="dk1"/>
              </a:buClr>
              <a:buSzPts val="1500"/>
              <a:buChar char="•"/>
              <a:defRPr sz="1500"/>
            </a:lvl7pPr>
            <a:lvl8pPr indent="-323850" lvl="7" marL="3657600" rtl="0" algn="l">
              <a:lnSpc>
                <a:spcPct val="90000"/>
              </a:lnSpc>
              <a:spcBef>
                <a:spcPts val="400"/>
              </a:spcBef>
              <a:spcAft>
                <a:spcPts val="0"/>
              </a:spcAft>
              <a:buClr>
                <a:schemeClr val="dk1"/>
              </a:buClr>
              <a:buSzPts val="1500"/>
              <a:buChar char="•"/>
              <a:defRPr sz="1500"/>
            </a:lvl8pPr>
            <a:lvl9pPr indent="-323850" lvl="8" marL="4114800" rtl="0" algn="l">
              <a:lnSpc>
                <a:spcPct val="90000"/>
              </a:lnSpc>
              <a:spcBef>
                <a:spcPts val="400"/>
              </a:spcBef>
              <a:spcAft>
                <a:spcPts val="0"/>
              </a:spcAft>
              <a:buClr>
                <a:schemeClr val="dk1"/>
              </a:buClr>
              <a:buSzPts val="1500"/>
              <a:buChar char="•"/>
              <a:defRPr sz="1500"/>
            </a:lvl9pPr>
          </a:lstStyle>
          <a:p/>
        </p:txBody>
      </p:sp>
      <p:sp>
        <p:nvSpPr>
          <p:cNvPr id="79" name="Google Shape;79;p14"/>
          <p:cNvSpPr txBox="1"/>
          <p:nvPr>
            <p:ph idx="2" type="body"/>
          </p:nvPr>
        </p:nvSpPr>
        <p:spPr>
          <a:xfrm>
            <a:off x="629841" y="1543050"/>
            <a:ext cx="2949300" cy="2858700"/>
          </a:xfrm>
          <a:prstGeom prst="rect">
            <a:avLst/>
          </a:prstGeom>
          <a:noFill/>
          <a:ln>
            <a:noFill/>
          </a:ln>
        </p:spPr>
        <p:txBody>
          <a:bodyPr anchorCtr="0" anchor="t" bIns="34275" lIns="68575" spcFirstLastPara="1" rIns="68575" wrap="square" tIns="34275">
            <a:noAutofit/>
          </a:bodyPr>
          <a:lstStyle>
            <a:lvl1pPr indent="-228600" lvl="0" marL="457200" rtl="0" algn="l">
              <a:lnSpc>
                <a:spcPct val="90000"/>
              </a:lnSpc>
              <a:spcBef>
                <a:spcPts val="800"/>
              </a:spcBef>
              <a:spcAft>
                <a:spcPts val="0"/>
              </a:spcAft>
              <a:buClr>
                <a:schemeClr val="dk1"/>
              </a:buClr>
              <a:buSzPts val="1200"/>
              <a:buNone/>
              <a:defRPr sz="1200"/>
            </a:lvl1pPr>
            <a:lvl2pPr indent="-228600" lvl="1" marL="914400" rtl="0" algn="l">
              <a:lnSpc>
                <a:spcPct val="90000"/>
              </a:lnSpc>
              <a:spcBef>
                <a:spcPts val="400"/>
              </a:spcBef>
              <a:spcAft>
                <a:spcPts val="0"/>
              </a:spcAft>
              <a:buClr>
                <a:schemeClr val="dk1"/>
              </a:buClr>
              <a:buSzPts val="1100"/>
              <a:buNone/>
              <a:defRPr sz="1100"/>
            </a:lvl2pPr>
            <a:lvl3pPr indent="-228600" lvl="2" marL="1371600" rtl="0" algn="l">
              <a:lnSpc>
                <a:spcPct val="90000"/>
              </a:lnSpc>
              <a:spcBef>
                <a:spcPts val="400"/>
              </a:spcBef>
              <a:spcAft>
                <a:spcPts val="0"/>
              </a:spcAft>
              <a:buClr>
                <a:schemeClr val="dk1"/>
              </a:buClr>
              <a:buSzPts val="900"/>
              <a:buNone/>
              <a:defRPr sz="900"/>
            </a:lvl3pPr>
            <a:lvl4pPr indent="-228600" lvl="3" marL="1828800" rtl="0" algn="l">
              <a:lnSpc>
                <a:spcPct val="90000"/>
              </a:lnSpc>
              <a:spcBef>
                <a:spcPts val="400"/>
              </a:spcBef>
              <a:spcAft>
                <a:spcPts val="0"/>
              </a:spcAft>
              <a:buClr>
                <a:schemeClr val="dk1"/>
              </a:buClr>
              <a:buSzPts val="800"/>
              <a:buNone/>
              <a:defRPr sz="800"/>
            </a:lvl4pPr>
            <a:lvl5pPr indent="-228600" lvl="4" marL="2286000" rtl="0" algn="l">
              <a:lnSpc>
                <a:spcPct val="90000"/>
              </a:lnSpc>
              <a:spcBef>
                <a:spcPts val="400"/>
              </a:spcBef>
              <a:spcAft>
                <a:spcPts val="0"/>
              </a:spcAft>
              <a:buClr>
                <a:schemeClr val="dk1"/>
              </a:buClr>
              <a:buSzPts val="800"/>
              <a:buNone/>
              <a:defRPr sz="800"/>
            </a:lvl5pPr>
            <a:lvl6pPr indent="-228600" lvl="5" marL="2743200" rtl="0" algn="l">
              <a:lnSpc>
                <a:spcPct val="90000"/>
              </a:lnSpc>
              <a:spcBef>
                <a:spcPts val="400"/>
              </a:spcBef>
              <a:spcAft>
                <a:spcPts val="0"/>
              </a:spcAft>
              <a:buClr>
                <a:schemeClr val="dk1"/>
              </a:buClr>
              <a:buSzPts val="800"/>
              <a:buNone/>
              <a:defRPr sz="800"/>
            </a:lvl6pPr>
            <a:lvl7pPr indent="-228600" lvl="6" marL="3200400" rtl="0" algn="l">
              <a:lnSpc>
                <a:spcPct val="90000"/>
              </a:lnSpc>
              <a:spcBef>
                <a:spcPts val="400"/>
              </a:spcBef>
              <a:spcAft>
                <a:spcPts val="0"/>
              </a:spcAft>
              <a:buClr>
                <a:schemeClr val="dk1"/>
              </a:buClr>
              <a:buSzPts val="800"/>
              <a:buNone/>
              <a:defRPr sz="800"/>
            </a:lvl7pPr>
            <a:lvl8pPr indent="-228600" lvl="7" marL="3657600" rtl="0" algn="l">
              <a:lnSpc>
                <a:spcPct val="90000"/>
              </a:lnSpc>
              <a:spcBef>
                <a:spcPts val="400"/>
              </a:spcBef>
              <a:spcAft>
                <a:spcPts val="0"/>
              </a:spcAft>
              <a:buClr>
                <a:schemeClr val="dk1"/>
              </a:buClr>
              <a:buSzPts val="800"/>
              <a:buNone/>
              <a:defRPr sz="800"/>
            </a:lvl8pPr>
            <a:lvl9pPr indent="-228600" lvl="8" marL="4114800" rtl="0" algn="l">
              <a:lnSpc>
                <a:spcPct val="90000"/>
              </a:lnSpc>
              <a:spcBef>
                <a:spcPts val="400"/>
              </a:spcBef>
              <a:spcAft>
                <a:spcPts val="0"/>
              </a:spcAft>
              <a:buClr>
                <a:schemeClr val="dk1"/>
              </a:buClr>
              <a:buSzPts val="800"/>
              <a:buNone/>
              <a:defRPr sz="800"/>
            </a:lvl9pPr>
          </a:lstStyle>
          <a:p/>
        </p:txBody>
      </p:sp>
      <p:sp>
        <p:nvSpPr>
          <p:cNvPr id="80" name="Google Shape;80;p14"/>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81" name="Google Shape;81;p14"/>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82" name="Google Shape;82;p14"/>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type="vertTx">
  <p:cSld name="VERTICAL_TEXT">
    <p:spTree>
      <p:nvGrpSpPr>
        <p:cNvPr id="83" name="Shape 83"/>
        <p:cNvGrpSpPr/>
        <p:nvPr/>
      </p:nvGrpSpPr>
      <p:grpSpPr>
        <a:xfrm>
          <a:off x="0" y="0"/>
          <a:ext cx="0" cy="0"/>
          <a:chOff x="0" y="0"/>
          <a:chExt cx="0" cy="0"/>
        </a:xfrm>
      </p:grpSpPr>
      <p:sp>
        <p:nvSpPr>
          <p:cNvPr id="84" name="Google Shape;84;p15"/>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Clr>
                <a:schemeClr val="dk1"/>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85" name="Google Shape;85;p15"/>
          <p:cNvSpPr txBox="1"/>
          <p:nvPr>
            <p:ph idx="1" type="body"/>
          </p:nvPr>
        </p:nvSpPr>
        <p:spPr>
          <a:xfrm rot="5400000">
            <a:off x="2940300" y="-942431"/>
            <a:ext cx="3263400" cy="7886700"/>
          </a:xfrm>
          <a:prstGeom prst="rect">
            <a:avLst/>
          </a:prstGeom>
          <a:noFill/>
          <a:ln>
            <a:noFill/>
          </a:ln>
        </p:spPr>
        <p:txBody>
          <a:bodyPr anchorCtr="0" anchor="t" bIns="34275" lIns="68575" spcFirstLastPara="1" rIns="68575" wrap="square" tIns="34275">
            <a:no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86" name="Google Shape;86;p15"/>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87" name="Google Shape;87;p15"/>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88" name="Google Shape;88;p15"/>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type="vertTitleAndTx">
  <p:cSld name="VERTICAL_TITLE_AND_VERTICAL_TEXT">
    <p:spTree>
      <p:nvGrpSpPr>
        <p:cNvPr id="89" name="Shape 89"/>
        <p:cNvGrpSpPr/>
        <p:nvPr/>
      </p:nvGrpSpPr>
      <p:grpSpPr>
        <a:xfrm>
          <a:off x="0" y="0"/>
          <a:ext cx="0" cy="0"/>
          <a:chOff x="0" y="0"/>
          <a:chExt cx="0" cy="0"/>
        </a:xfrm>
      </p:grpSpPr>
      <p:sp>
        <p:nvSpPr>
          <p:cNvPr id="90" name="Google Shape;90;p16"/>
          <p:cNvSpPr txBox="1"/>
          <p:nvPr>
            <p:ph type="title"/>
          </p:nvPr>
        </p:nvSpPr>
        <p:spPr>
          <a:xfrm rot="5400000">
            <a:off x="5350050" y="1467544"/>
            <a:ext cx="4359000" cy="19716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Clr>
                <a:schemeClr val="dk1"/>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91" name="Google Shape;91;p16"/>
          <p:cNvSpPr txBox="1"/>
          <p:nvPr>
            <p:ph idx="1" type="body"/>
          </p:nvPr>
        </p:nvSpPr>
        <p:spPr>
          <a:xfrm rot="5400000">
            <a:off x="1349475" y="-447056"/>
            <a:ext cx="4359000" cy="5800800"/>
          </a:xfrm>
          <a:prstGeom prst="rect">
            <a:avLst/>
          </a:prstGeom>
          <a:noFill/>
          <a:ln>
            <a:noFill/>
          </a:ln>
        </p:spPr>
        <p:txBody>
          <a:bodyPr anchorCtr="0" anchor="t" bIns="34275" lIns="68575" spcFirstLastPara="1" rIns="68575" wrap="square" tIns="34275">
            <a:no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92" name="Google Shape;92;p16"/>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93" name="Google Shape;93;p16"/>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94" name="Google Shape;94;p16"/>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Agenda Layout">
  <p:cSld name="Agenda Layout">
    <p:bg>
      <p:bgPr>
        <a:blipFill>
          <a:blip r:embed="rId2">
            <a:alphaModFix/>
          </a:blip>
          <a:stretch>
            <a:fillRect/>
          </a:stretch>
        </a:blipFill>
      </p:bgPr>
    </p:bg>
    <p:spTree>
      <p:nvGrpSpPr>
        <p:cNvPr id="15" name="Shape 15"/>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22" name="Shape 22"/>
        <p:cNvGrpSpPr/>
        <p:nvPr/>
      </p:nvGrpSpPr>
      <p:grpSpPr>
        <a:xfrm>
          <a:off x="0" y="0"/>
          <a:ext cx="0" cy="0"/>
          <a:chOff x="0" y="0"/>
          <a:chExt cx="0" cy="0"/>
        </a:xfrm>
      </p:grpSpPr>
      <p:sp>
        <p:nvSpPr>
          <p:cNvPr id="23" name="Google Shape;23;p5"/>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Clr>
                <a:schemeClr val="dk1"/>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24" name="Google Shape;24;p5"/>
          <p:cNvSpPr txBox="1"/>
          <p:nvPr>
            <p:ph idx="1" type="body"/>
          </p:nvPr>
        </p:nvSpPr>
        <p:spPr>
          <a:xfrm>
            <a:off x="628650" y="1369219"/>
            <a:ext cx="3886200" cy="3263400"/>
          </a:xfrm>
          <a:prstGeom prst="rect">
            <a:avLst/>
          </a:prstGeom>
          <a:noFill/>
          <a:ln>
            <a:noFill/>
          </a:ln>
        </p:spPr>
        <p:txBody>
          <a:bodyPr anchorCtr="0" anchor="t" bIns="34275" lIns="68575" spcFirstLastPara="1" rIns="68575" wrap="square" tIns="34275">
            <a:no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25" name="Google Shape;25;p5"/>
          <p:cNvSpPr txBox="1"/>
          <p:nvPr>
            <p:ph idx="2" type="body"/>
          </p:nvPr>
        </p:nvSpPr>
        <p:spPr>
          <a:xfrm>
            <a:off x="4629150" y="1369219"/>
            <a:ext cx="3886200" cy="3263400"/>
          </a:xfrm>
          <a:prstGeom prst="rect">
            <a:avLst/>
          </a:prstGeom>
          <a:noFill/>
          <a:ln>
            <a:noFill/>
          </a:ln>
        </p:spPr>
        <p:txBody>
          <a:bodyPr anchorCtr="0" anchor="t" bIns="34275" lIns="68575" spcFirstLastPara="1" rIns="68575" wrap="square" tIns="34275">
            <a:no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26" name="Google Shape;26;p5"/>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27" name="Google Shape;27;p5"/>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28" name="Google Shape;28;p5"/>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type="picTx">
  <p:cSld name="PICTURE_WITH_CAPTION_TEXT">
    <p:spTree>
      <p:nvGrpSpPr>
        <p:cNvPr id="29" name="Shape 29"/>
        <p:cNvGrpSpPr/>
        <p:nvPr/>
      </p:nvGrpSpPr>
      <p:grpSpPr>
        <a:xfrm>
          <a:off x="0" y="0"/>
          <a:ext cx="0" cy="0"/>
          <a:chOff x="0" y="0"/>
          <a:chExt cx="0" cy="0"/>
        </a:xfrm>
      </p:grpSpPr>
      <p:sp>
        <p:nvSpPr>
          <p:cNvPr id="30" name="Google Shape;30;p6"/>
          <p:cNvSpPr txBox="1"/>
          <p:nvPr>
            <p:ph type="title"/>
          </p:nvPr>
        </p:nvSpPr>
        <p:spPr>
          <a:xfrm>
            <a:off x="629841" y="342900"/>
            <a:ext cx="2949300" cy="1200000"/>
          </a:xfrm>
          <a:prstGeom prst="rect">
            <a:avLst/>
          </a:prstGeom>
          <a:noFill/>
          <a:ln>
            <a:noFill/>
          </a:ln>
        </p:spPr>
        <p:txBody>
          <a:bodyPr anchorCtr="0" anchor="b" bIns="34275" lIns="68575" spcFirstLastPara="1" rIns="68575" wrap="square" tIns="34275">
            <a:noAutofit/>
          </a:bodyPr>
          <a:lstStyle>
            <a:lvl1pPr lvl="0" rtl="0" algn="l">
              <a:lnSpc>
                <a:spcPct val="90000"/>
              </a:lnSpc>
              <a:spcBef>
                <a:spcPts val="0"/>
              </a:spcBef>
              <a:spcAft>
                <a:spcPts val="0"/>
              </a:spcAft>
              <a:buClr>
                <a:schemeClr val="dk1"/>
              </a:buClr>
              <a:buSzPts val="2400"/>
              <a:buFont typeface="Calibri"/>
              <a:buNone/>
              <a:defRPr sz="2400"/>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31" name="Google Shape;31;p6"/>
          <p:cNvSpPr/>
          <p:nvPr>
            <p:ph idx="2" type="pic"/>
          </p:nvPr>
        </p:nvSpPr>
        <p:spPr>
          <a:xfrm>
            <a:off x="3887391" y="740569"/>
            <a:ext cx="4629000" cy="36552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80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1pPr>
            <a:lvl2pPr lvl="1" marR="0" rtl="0" algn="l">
              <a:lnSpc>
                <a:spcPct val="90000"/>
              </a:lnSpc>
              <a:spcBef>
                <a:spcPts val="400"/>
              </a:spcBef>
              <a:spcAft>
                <a:spcPts val="0"/>
              </a:spcAft>
              <a:buClr>
                <a:schemeClr val="dk1"/>
              </a:buClr>
              <a:buSzPts val="2100"/>
              <a:buFont typeface="Arial"/>
              <a:buNone/>
              <a:defRPr b="0" i="0" sz="2100" u="none" cap="none" strike="noStrike">
                <a:solidFill>
                  <a:schemeClr val="dk1"/>
                </a:solidFill>
                <a:latin typeface="Calibri"/>
                <a:ea typeface="Calibri"/>
                <a:cs typeface="Calibri"/>
                <a:sym typeface="Calibri"/>
              </a:defRPr>
            </a:lvl2pPr>
            <a:lvl3pPr lvl="2" marR="0" rtl="0" algn="l">
              <a:lnSpc>
                <a:spcPct val="90000"/>
              </a:lnSpc>
              <a:spcBef>
                <a:spcPts val="4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3pPr>
            <a:lvl4pPr lvl="3"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4pPr>
            <a:lvl5pPr lvl="4"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5pPr>
            <a:lvl6pPr lvl="5"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6pPr>
            <a:lvl7pPr lvl="6"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7pPr>
            <a:lvl8pPr lvl="7"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8pPr>
            <a:lvl9pPr lvl="8"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9pPr>
          </a:lstStyle>
          <a:p/>
        </p:txBody>
      </p:sp>
      <p:sp>
        <p:nvSpPr>
          <p:cNvPr id="32" name="Google Shape;32;p6"/>
          <p:cNvSpPr txBox="1"/>
          <p:nvPr>
            <p:ph idx="1" type="body"/>
          </p:nvPr>
        </p:nvSpPr>
        <p:spPr>
          <a:xfrm>
            <a:off x="629841" y="1543050"/>
            <a:ext cx="2949300" cy="2858700"/>
          </a:xfrm>
          <a:prstGeom prst="rect">
            <a:avLst/>
          </a:prstGeom>
          <a:noFill/>
          <a:ln>
            <a:noFill/>
          </a:ln>
        </p:spPr>
        <p:txBody>
          <a:bodyPr anchorCtr="0" anchor="t" bIns="34275" lIns="68575" spcFirstLastPara="1" rIns="68575" wrap="square" tIns="34275">
            <a:noAutofit/>
          </a:bodyPr>
          <a:lstStyle>
            <a:lvl1pPr indent="-228600" lvl="0" marL="457200" rtl="0" algn="l">
              <a:lnSpc>
                <a:spcPct val="90000"/>
              </a:lnSpc>
              <a:spcBef>
                <a:spcPts val="800"/>
              </a:spcBef>
              <a:spcAft>
                <a:spcPts val="0"/>
              </a:spcAft>
              <a:buClr>
                <a:schemeClr val="dk1"/>
              </a:buClr>
              <a:buSzPts val="1200"/>
              <a:buNone/>
              <a:defRPr sz="1200"/>
            </a:lvl1pPr>
            <a:lvl2pPr indent="-228600" lvl="1" marL="914400" rtl="0" algn="l">
              <a:lnSpc>
                <a:spcPct val="90000"/>
              </a:lnSpc>
              <a:spcBef>
                <a:spcPts val="400"/>
              </a:spcBef>
              <a:spcAft>
                <a:spcPts val="0"/>
              </a:spcAft>
              <a:buClr>
                <a:schemeClr val="dk1"/>
              </a:buClr>
              <a:buSzPts val="1100"/>
              <a:buNone/>
              <a:defRPr sz="1100"/>
            </a:lvl2pPr>
            <a:lvl3pPr indent="-228600" lvl="2" marL="1371600" rtl="0" algn="l">
              <a:lnSpc>
                <a:spcPct val="90000"/>
              </a:lnSpc>
              <a:spcBef>
                <a:spcPts val="400"/>
              </a:spcBef>
              <a:spcAft>
                <a:spcPts val="0"/>
              </a:spcAft>
              <a:buClr>
                <a:schemeClr val="dk1"/>
              </a:buClr>
              <a:buSzPts val="900"/>
              <a:buNone/>
              <a:defRPr sz="900"/>
            </a:lvl3pPr>
            <a:lvl4pPr indent="-228600" lvl="3" marL="1828800" rtl="0" algn="l">
              <a:lnSpc>
                <a:spcPct val="90000"/>
              </a:lnSpc>
              <a:spcBef>
                <a:spcPts val="400"/>
              </a:spcBef>
              <a:spcAft>
                <a:spcPts val="0"/>
              </a:spcAft>
              <a:buClr>
                <a:schemeClr val="dk1"/>
              </a:buClr>
              <a:buSzPts val="800"/>
              <a:buNone/>
              <a:defRPr sz="800"/>
            </a:lvl4pPr>
            <a:lvl5pPr indent="-228600" lvl="4" marL="2286000" rtl="0" algn="l">
              <a:lnSpc>
                <a:spcPct val="90000"/>
              </a:lnSpc>
              <a:spcBef>
                <a:spcPts val="400"/>
              </a:spcBef>
              <a:spcAft>
                <a:spcPts val="0"/>
              </a:spcAft>
              <a:buClr>
                <a:schemeClr val="dk1"/>
              </a:buClr>
              <a:buSzPts val="800"/>
              <a:buNone/>
              <a:defRPr sz="800"/>
            </a:lvl5pPr>
            <a:lvl6pPr indent="-228600" lvl="5" marL="2743200" rtl="0" algn="l">
              <a:lnSpc>
                <a:spcPct val="90000"/>
              </a:lnSpc>
              <a:spcBef>
                <a:spcPts val="400"/>
              </a:spcBef>
              <a:spcAft>
                <a:spcPts val="0"/>
              </a:spcAft>
              <a:buClr>
                <a:schemeClr val="dk1"/>
              </a:buClr>
              <a:buSzPts val="800"/>
              <a:buNone/>
              <a:defRPr sz="800"/>
            </a:lvl6pPr>
            <a:lvl7pPr indent="-228600" lvl="6" marL="3200400" rtl="0" algn="l">
              <a:lnSpc>
                <a:spcPct val="90000"/>
              </a:lnSpc>
              <a:spcBef>
                <a:spcPts val="400"/>
              </a:spcBef>
              <a:spcAft>
                <a:spcPts val="0"/>
              </a:spcAft>
              <a:buClr>
                <a:schemeClr val="dk1"/>
              </a:buClr>
              <a:buSzPts val="800"/>
              <a:buNone/>
              <a:defRPr sz="800"/>
            </a:lvl7pPr>
            <a:lvl8pPr indent="-228600" lvl="7" marL="3657600" rtl="0" algn="l">
              <a:lnSpc>
                <a:spcPct val="90000"/>
              </a:lnSpc>
              <a:spcBef>
                <a:spcPts val="400"/>
              </a:spcBef>
              <a:spcAft>
                <a:spcPts val="0"/>
              </a:spcAft>
              <a:buClr>
                <a:schemeClr val="dk1"/>
              </a:buClr>
              <a:buSzPts val="800"/>
              <a:buNone/>
              <a:defRPr sz="800"/>
            </a:lvl8pPr>
            <a:lvl9pPr indent="-228600" lvl="8" marL="4114800" rtl="0" algn="l">
              <a:lnSpc>
                <a:spcPct val="90000"/>
              </a:lnSpc>
              <a:spcBef>
                <a:spcPts val="400"/>
              </a:spcBef>
              <a:spcAft>
                <a:spcPts val="0"/>
              </a:spcAft>
              <a:buClr>
                <a:schemeClr val="dk1"/>
              </a:buClr>
              <a:buSzPts val="800"/>
              <a:buNone/>
              <a:defRPr sz="800"/>
            </a:lvl9pPr>
          </a:lstStyle>
          <a:p/>
        </p:txBody>
      </p:sp>
      <p:sp>
        <p:nvSpPr>
          <p:cNvPr id="33" name="Google Shape;33;p6"/>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34" name="Google Shape;34;p6"/>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35" name="Google Shape;35;p6"/>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36" name="Shape 36"/>
        <p:cNvGrpSpPr/>
        <p:nvPr/>
      </p:nvGrpSpPr>
      <p:grpSpPr>
        <a:xfrm>
          <a:off x="0" y="0"/>
          <a:ext cx="0" cy="0"/>
          <a:chOff x="0" y="0"/>
          <a:chExt cx="0" cy="0"/>
        </a:xfrm>
      </p:grpSpPr>
      <p:sp>
        <p:nvSpPr>
          <p:cNvPr id="37" name="Google Shape;37;p7"/>
          <p:cNvSpPr txBox="1"/>
          <p:nvPr>
            <p:ph type="title"/>
          </p:nvPr>
        </p:nvSpPr>
        <p:spPr>
          <a:xfrm>
            <a:off x="629841" y="273844"/>
            <a:ext cx="7886700" cy="9942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Clr>
                <a:schemeClr val="dk1"/>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38" name="Google Shape;38;p7"/>
          <p:cNvSpPr txBox="1"/>
          <p:nvPr>
            <p:ph idx="1" type="body"/>
          </p:nvPr>
        </p:nvSpPr>
        <p:spPr>
          <a:xfrm>
            <a:off x="629841" y="1260872"/>
            <a:ext cx="3868200" cy="618000"/>
          </a:xfrm>
          <a:prstGeom prst="rect">
            <a:avLst/>
          </a:prstGeom>
          <a:noFill/>
          <a:ln>
            <a:noFill/>
          </a:ln>
        </p:spPr>
        <p:txBody>
          <a:bodyPr anchorCtr="0" anchor="b" bIns="34275" lIns="68575" spcFirstLastPara="1" rIns="68575" wrap="square" tIns="34275">
            <a:noAutofit/>
          </a:bodyPr>
          <a:lstStyle>
            <a:lvl1pPr indent="-228600" lvl="0" marL="457200" rtl="0" algn="l">
              <a:lnSpc>
                <a:spcPct val="90000"/>
              </a:lnSpc>
              <a:spcBef>
                <a:spcPts val="800"/>
              </a:spcBef>
              <a:spcAft>
                <a:spcPts val="0"/>
              </a:spcAft>
              <a:buClr>
                <a:schemeClr val="dk1"/>
              </a:buClr>
              <a:buSzPts val="1800"/>
              <a:buNone/>
              <a:defRPr b="1" sz="1800"/>
            </a:lvl1pPr>
            <a:lvl2pPr indent="-228600" lvl="1" marL="914400" rtl="0" algn="l">
              <a:lnSpc>
                <a:spcPct val="90000"/>
              </a:lnSpc>
              <a:spcBef>
                <a:spcPts val="400"/>
              </a:spcBef>
              <a:spcAft>
                <a:spcPts val="0"/>
              </a:spcAft>
              <a:buClr>
                <a:schemeClr val="dk1"/>
              </a:buClr>
              <a:buSzPts val="1500"/>
              <a:buNone/>
              <a:defRPr b="1" sz="1500"/>
            </a:lvl2pPr>
            <a:lvl3pPr indent="-228600" lvl="2" marL="1371600" rtl="0" algn="l">
              <a:lnSpc>
                <a:spcPct val="90000"/>
              </a:lnSpc>
              <a:spcBef>
                <a:spcPts val="400"/>
              </a:spcBef>
              <a:spcAft>
                <a:spcPts val="0"/>
              </a:spcAft>
              <a:buClr>
                <a:schemeClr val="dk1"/>
              </a:buClr>
              <a:buSzPts val="1400"/>
              <a:buNone/>
              <a:defRPr b="1" sz="1400"/>
            </a:lvl3pPr>
            <a:lvl4pPr indent="-228600" lvl="3" marL="1828800" rtl="0" algn="l">
              <a:lnSpc>
                <a:spcPct val="90000"/>
              </a:lnSpc>
              <a:spcBef>
                <a:spcPts val="400"/>
              </a:spcBef>
              <a:spcAft>
                <a:spcPts val="0"/>
              </a:spcAft>
              <a:buClr>
                <a:schemeClr val="dk1"/>
              </a:buClr>
              <a:buSzPts val="1200"/>
              <a:buNone/>
              <a:defRPr b="1" sz="1200"/>
            </a:lvl4pPr>
            <a:lvl5pPr indent="-228600" lvl="4" marL="2286000" rtl="0" algn="l">
              <a:lnSpc>
                <a:spcPct val="90000"/>
              </a:lnSpc>
              <a:spcBef>
                <a:spcPts val="400"/>
              </a:spcBef>
              <a:spcAft>
                <a:spcPts val="0"/>
              </a:spcAft>
              <a:buClr>
                <a:schemeClr val="dk1"/>
              </a:buClr>
              <a:buSzPts val="1200"/>
              <a:buNone/>
              <a:defRPr b="1" sz="1200"/>
            </a:lvl5pPr>
            <a:lvl6pPr indent="-228600" lvl="5" marL="2743200" rtl="0" algn="l">
              <a:lnSpc>
                <a:spcPct val="90000"/>
              </a:lnSpc>
              <a:spcBef>
                <a:spcPts val="400"/>
              </a:spcBef>
              <a:spcAft>
                <a:spcPts val="0"/>
              </a:spcAft>
              <a:buClr>
                <a:schemeClr val="dk1"/>
              </a:buClr>
              <a:buSzPts val="1200"/>
              <a:buNone/>
              <a:defRPr b="1" sz="1200"/>
            </a:lvl6pPr>
            <a:lvl7pPr indent="-228600" lvl="6" marL="3200400" rtl="0" algn="l">
              <a:lnSpc>
                <a:spcPct val="90000"/>
              </a:lnSpc>
              <a:spcBef>
                <a:spcPts val="400"/>
              </a:spcBef>
              <a:spcAft>
                <a:spcPts val="0"/>
              </a:spcAft>
              <a:buClr>
                <a:schemeClr val="dk1"/>
              </a:buClr>
              <a:buSzPts val="1200"/>
              <a:buNone/>
              <a:defRPr b="1" sz="1200"/>
            </a:lvl7pPr>
            <a:lvl8pPr indent="-228600" lvl="7" marL="3657600" rtl="0" algn="l">
              <a:lnSpc>
                <a:spcPct val="90000"/>
              </a:lnSpc>
              <a:spcBef>
                <a:spcPts val="400"/>
              </a:spcBef>
              <a:spcAft>
                <a:spcPts val="0"/>
              </a:spcAft>
              <a:buClr>
                <a:schemeClr val="dk1"/>
              </a:buClr>
              <a:buSzPts val="1200"/>
              <a:buNone/>
              <a:defRPr b="1" sz="1200"/>
            </a:lvl8pPr>
            <a:lvl9pPr indent="-228600" lvl="8" marL="4114800" rtl="0" algn="l">
              <a:lnSpc>
                <a:spcPct val="90000"/>
              </a:lnSpc>
              <a:spcBef>
                <a:spcPts val="400"/>
              </a:spcBef>
              <a:spcAft>
                <a:spcPts val="0"/>
              </a:spcAft>
              <a:buClr>
                <a:schemeClr val="dk1"/>
              </a:buClr>
              <a:buSzPts val="1200"/>
              <a:buNone/>
              <a:defRPr b="1" sz="1200"/>
            </a:lvl9pPr>
          </a:lstStyle>
          <a:p/>
        </p:txBody>
      </p:sp>
      <p:sp>
        <p:nvSpPr>
          <p:cNvPr id="39" name="Google Shape;39;p7"/>
          <p:cNvSpPr txBox="1"/>
          <p:nvPr>
            <p:ph idx="2" type="body"/>
          </p:nvPr>
        </p:nvSpPr>
        <p:spPr>
          <a:xfrm>
            <a:off x="629841" y="1878806"/>
            <a:ext cx="3868200" cy="2763300"/>
          </a:xfrm>
          <a:prstGeom prst="rect">
            <a:avLst/>
          </a:prstGeom>
          <a:noFill/>
          <a:ln>
            <a:noFill/>
          </a:ln>
        </p:spPr>
        <p:txBody>
          <a:bodyPr anchorCtr="0" anchor="t" bIns="34275" lIns="68575" spcFirstLastPara="1" rIns="68575" wrap="square" tIns="34275">
            <a:no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40" name="Google Shape;40;p7"/>
          <p:cNvSpPr txBox="1"/>
          <p:nvPr>
            <p:ph idx="3" type="body"/>
          </p:nvPr>
        </p:nvSpPr>
        <p:spPr>
          <a:xfrm>
            <a:off x="4629150" y="1260872"/>
            <a:ext cx="3887400" cy="618000"/>
          </a:xfrm>
          <a:prstGeom prst="rect">
            <a:avLst/>
          </a:prstGeom>
          <a:noFill/>
          <a:ln>
            <a:noFill/>
          </a:ln>
        </p:spPr>
        <p:txBody>
          <a:bodyPr anchorCtr="0" anchor="b" bIns="34275" lIns="68575" spcFirstLastPara="1" rIns="68575" wrap="square" tIns="34275">
            <a:noAutofit/>
          </a:bodyPr>
          <a:lstStyle>
            <a:lvl1pPr indent="-228600" lvl="0" marL="457200" rtl="0" algn="l">
              <a:lnSpc>
                <a:spcPct val="90000"/>
              </a:lnSpc>
              <a:spcBef>
                <a:spcPts val="800"/>
              </a:spcBef>
              <a:spcAft>
                <a:spcPts val="0"/>
              </a:spcAft>
              <a:buClr>
                <a:schemeClr val="dk1"/>
              </a:buClr>
              <a:buSzPts val="1800"/>
              <a:buNone/>
              <a:defRPr b="1" sz="1800"/>
            </a:lvl1pPr>
            <a:lvl2pPr indent="-228600" lvl="1" marL="914400" rtl="0" algn="l">
              <a:lnSpc>
                <a:spcPct val="90000"/>
              </a:lnSpc>
              <a:spcBef>
                <a:spcPts val="400"/>
              </a:spcBef>
              <a:spcAft>
                <a:spcPts val="0"/>
              </a:spcAft>
              <a:buClr>
                <a:schemeClr val="dk1"/>
              </a:buClr>
              <a:buSzPts val="1500"/>
              <a:buNone/>
              <a:defRPr b="1" sz="1500"/>
            </a:lvl2pPr>
            <a:lvl3pPr indent="-228600" lvl="2" marL="1371600" rtl="0" algn="l">
              <a:lnSpc>
                <a:spcPct val="90000"/>
              </a:lnSpc>
              <a:spcBef>
                <a:spcPts val="400"/>
              </a:spcBef>
              <a:spcAft>
                <a:spcPts val="0"/>
              </a:spcAft>
              <a:buClr>
                <a:schemeClr val="dk1"/>
              </a:buClr>
              <a:buSzPts val="1400"/>
              <a:buNone/>
              <a:defRPr b="1" sz="1400"/>
            </a:lvl3pPr>
            <a:lvl4pPr indent="-228600" lvl="3" marL="1828800" rtl="0" algn="l">
              <a:lnSpc>
                <a:spcPct val="90000"/>
              </a:lnSpc>
              <a:spcBef>
                <a:spcPts val="400"/>
              </a:spcBef>
              <a:spcAft>
                <a:spcPts val="0"/>
              </a:spcAft>
              <a:buClr>
                <a:schemeClr val="dk1"/>
              </a:buClr>
              <a:buSzPts val="1200"/>
              <a:buNone/>
              <a:defRPr b="1" sz="1200"/>
            </a:lvl4pPr>
            <a:lvl5pPr indent="-228600" lvl="4" marL="2286000" rtl="0" algn="l">
              <a:lnSpc>
                <a:spcPct val="90000"/>
              </a:lnSpc>
              <a:spcBef>
                <a:spcPts val="400"/>
              </a:spcBef>
              <a:spcAft>
                <a:spcPts val="0"/>
              </a:spcAft>
              <a:buClr>
                <a:schemeClr val="dk1"/>
              </a:buClr>
              <a:buSzPts val="1200"/>
              <a:buNone/>
              <a:defRPr b="1" sz="1200"/>
            </a:lvl5pPr>
            <a:lvl6pPr indent="-228600" lvl="5" marL="2743200" rtl="0" algn="l">
              <a:lnSpc>
                <a:spcPct val="90000"/>
              </a:lnSpc>
              <a:spcBef>
                <a:spcPts val="400"/>
              </a:spcBef>
              <a:spcAft>
                <a:spcPts val="0"/>
              </a:spcAft>
              <a:buClr>
                <a:schemeClr val="dk1"/>
              </a:buClr>
              <a:buSzPts val="1200"/>
              <a:buNone/>
              <a:defRPr b="1" sz="1200"/>
            </a:lvl6pPr>
            <a:lvl7pPr indent="-228600" lvl="6" marL="3200400" rtl="0" algn="l">
              <a:lnSpc>
                <a:spcPct val="90000"/>
              </a:lnSpc>
              <a:spcBef>
                <a:spcPts val="400"/>
              </a:spcBef>
              <a:spcAft>
                <a:spcPts val="0"/>
              </a:spcAft>
              <a:buClr>
                <a:schemeClr val="dk1"/>
              </a:buClr>
              <a:buSzPts val="1200"/>
              <a:buNone/>
              <a:defRPr b="1" sz="1200"/>
            </a:lvl7pPr>
            <a:lvl8pPr indent="-228600" lvl="7" marL="3657600" rtl="0" algn="l">
              <a:lnSpc>
                <a:spcPct val="90000"/>
              </a:lnSpc>
              <a:spcBef>
                <a:spcPts val="400"/>
              </a:spcBef>
              <a:spcAft>
                <a:spcPts val="0"/>
              </a:spcAft>
              <a:buClr>
                <a:schemeClr val="dk1"/>
              </a:buClr>
              <a:buSzPts val="1200"/>
              <a:buNone/>
              <a:defRPr b="1" sz="1200"/>
            </a:lvl8pPr>
            <a:lvl9pPr indent="-228600" lvl="8" marL="4114800" rtl="0" algn="l">
              <a:lnSpc>
                <a:spcPct val="90000"/>
              </a:lnSpc>
              <a:spcBef>
                <a:spcPts val="400"/>
              </a:spcBef>
              <a:spcAft>
                <a:spcPts val="0"/>
              </a:spcAft>
              <a:buClr>
                <a:schemeClr val="dk1"/>
              </a:buClr>
              <a:buSzPts val="1200"/>
              <a:buNone/>
              <a:defRPr b="1" sz="1200"/>
            </a:lvl9pPr>
          </a:lstStyle>
          <a:p/>
        </p:txBody>
      </p:sp>
      <p:sp>
        <p:nvSpPr>
          <p:cNvPr id="41" name="Google Shape;41;p7"/>
          <p:cNvSpPr txBox="1"/>
          <p:nvPr>
            <p:ph idx="4" type="body"/>
          </p:nvPr>
        </p:nvSpPr>
        <p:spPr>
          <a:xfrm>
            <a:off x="4629150" y="1878806"/>
            <a:ext cx="3887400" cy="2763300"/>
          </a:xfrm>
          <a:prstGeom prst="rect">
            <a:avLst/>
          </a:prstGeom>
          <a:noFill/>
          <a:ln>
            <a:noFill/>
          </a:ln>
        </p:spPr>
        <p:txBody>
          <a:bodyPr anchorCtr="0" anchor="t" bIns="34275" lIns="68575" spcFirstLastPara="1" rIns="68575" wrap="square" tIns="34275">
            <a:no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42" name="Google Shape;42;p7"/>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43" name="Google Shape;43;p7"/>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44" name="Google Shape;44;p7"/>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End Slide Layout">
  <p:cSld name="End Slide Layout">
    <p:bg>
      <p:bgPr>
        <a:blipFill>
          <a:blip r:embed="rId2">
            <a:alphaModFix/>
          </a:blip>
          <a:stretch>
            <a:fillRect/>
          </a:stretch>
        </a:blipFill>
      </p:bgPr>
    </p:bg>
    <p:spTree>
      <p:nvGrpSpPr>
        <p:cNvPr id="45" name="Shape 45"/>
        <p:cNvGrpSpPr/>
        <p:nvPr/>
      </p:nvGrpSpPr>
      <p:grpSpPr>
        <a:xfrm>
          <a:off x="0" y="0"/>
          <a:ext cx="0" cy="0"/>
          <a:chOff x="0" y="0"/>
          <a:chExt cx="0" cy="0"/>
        </a:xfrm>
      </p:grpSpPr>
      <p:sp>
        <p:nvSpPr>
          <p:cNvPr id="46" name="Google Shape;46;p8"/>
          <p:cNvSpPr/>
          <p:nvPr/>
        </p:nvSpPr>
        <p:spPr>
          <a:xfrm>
            <a:off x="2663788" y="661442"/>
            <a:ext cx="3816300" cy="3816300"/>
          </a:xfrm>
          <a:prstGeom prst="ellipse">
            <a:avLst/>
          </a:prstGeom>
          <a:solidFill>
            <a:schemeClr val="accent1">
              <a:alpha val="8078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7" name="Google Shape;47;p8"/>
          <p:cNvSpPr txBox="1"/>
          <p:nvPr>
            <p:ph idx="1" type="body"/>
          </p:nvPr>
        </p:nvSpPr>
        <p:spPr>
          <a:xfrm>
            <a:off x="2663788" y="2124462"/>
            <a:ext cx="3816300" cy="576000"/>
          </a:xfrm>
          <a:prstGeom prst="rect">
            <a:avLst/>
          </a:prstGeom>
          <a:noFill/>
          <a:ln>
            <a:noFill/>
          </a:ln>
        </p:spPr>
        <p:txBody>
          <a:bodyPr anchorCtr="0" anchor="ctr" bIns="34275" lIns="68575" spcFirstLastPara="1" rIns="68575" wrap="square" tIns="34275">
            <a:noAutofit/>
          </a:bodyPr>
          <a:lstStyle>
            <a:lvl1pPr indent="-228600" lvl="0" marL="457200" rtl="0" algn="ctr">
              <a:lnSpc>
                <a:spcPct val="90000"/>
              </a:lnSpc>
              <a:spcBef>
                <a:spcPts val="800"/>
              </a:spcBef>
              <a:spcAft>
                <a:spcPts val="0"/>
              </a:spcAft>
              <a:buSzPts val="2100"/>
              <a:buNone/>
              <a:defRPr b="0" sz="3600">
                <a:solidFill>
                  <a:schemeClr val="lt1"/>
                </a:solidFill>
                <a:latin typeface="Arial"/>
                <a:ea typeface="Arial"/>
                <a:cs typeface="Arial"/>
                <a:sym typeface="Arial"/>
              </a:defRPr>
            </a:lvl1pPr>
            <a:lvl2pPr indent="-342900" lvl="1" marL="914400" rtl="0" algn="l">
              <a:lnSpc>
                <a:spcPct val="90000"/>
              </a:lnSpc>
              <a:spcBef>
                <a:spcPts val="400"/>
              </a:spcBef>
              <a:spcAft>
                <a:spcPts val="0"/>
              </a:spcAft>
              <a:buSzPts val="1800"/>
              <a:buChar char="•"/>
              <a:defRPr/>
            </a:lvl2pPr>
            <a:lvl3pPr indent="-323850" lvl="2" marL="1371600" rtl="0" algn="l">
              <a:lnSpc>
                <a:spcPct val="90000"/>
              </a:lnSpc>
              <a:spcBef>
                <a:spcPts val="400"/>
              </a:spcBef>
              <a:spcAft>
                <a:spcPts val="0"/>
              </a:spcAft>
              <a:buSzPts val="1500"/>
              <a:buChar char="•"/>
              <a:defRPr/>
            </a:lvl3pPr>
            <a:lvl4pPr indent="-317500" lvl="3" marL="1828800" rtl="0" algn="l">
              <a:lnSpc>
                <a:spcPct val="90000"/>
              </a:lnSpc>
              <a:spcBef>
                <a:spcPts val="400"/>
              </a:spcBef>
              <a:spcAft>
                <a:spcPts val="0"/>
              </a:spcAft>
              <a:buSzPts val="1400"/>
              <a:buChar char="•"/>
              <a:defRPr/>
            </a:lvl4pPr>
            <a:lvl5pPr indent="-317500" lvl="4" marL="2286000" rtl="0" algn="l">
              <a:lnSpc>
                <a:spcPct val="90000"/>
              </a:lnSpc>
              <a:spcBef>
                <a:spcPts val="400"/>
              </a:spcBef>
              <a:spcAft>
                <a:spcPts val="0"/>
              </a:spcAft>
              <a:buSzPts val="1400"/>
              <a:buChar char="•"/>
              <a:defRPr/>
            </a:lvl5pPr>
            <a:lvl6pPr indent="-317500" lvl="5" marL="2743200" rtl="0" algn="l">
              <a:lnSpc>
                <a:spcPct val="90000"/>
              </a:lnSpc>
              <a:spcBef>
                <a:spcPts val="400"/>
              </a:spcBef>
              <a:spcAft>
                <a:spcPts val="0"/>
              </a:spcAft>
              <a:buSzPts val="1400"/>
              <a:buChar char="•"/>
              <a:defRPr/>
            </a:lvl6pPr>
            <a:lvl7pPr indent="-317500" lvl="6" marL="3200400" rtl="0" algn="l">
              <a:lnSpc>
                <a:spcPct val="90000"/>
              </a:lnSpc>
              <a:spcBef>
                <a:spcPts val="400"/>
              </a:spcBef>
              <a:spcAft>
                <a:spcPts val="0"/>
              </a:spcAft>
              <a:buSzPts val="1400"/>
              <a:buChar char="•"/>
              <a:defRPr/>
            </a:lvl7pPr>
            <a:lvl8pPr indent="-317500" lvl="7" marL="3657600" rtl="0" algn="l">
              <a:lnSpc>
                <a:spcPct val="90000"/>
              </a:lnSpc>
              <a:spcBef>
                <a:spcPts val="400"/>
              </a:spcBef>
              <a:spcAft>
                <a:spcPts val="0"/>
              </a:spcAft>
              <a:buSzPts val="1400"/>
              <a:buChar char="•"/>
              <a:defRPr/>
            </a:lvl8pPr>
            <a:lvl9pPr indent="-317500" lvl="8" marL="4114800" rtl="0" algn="l">
              <a:lnSpc>
                <a:spcPct val="90000"/>
              </a:lnSpc>
              <a:spcBef>
                <a:spcPts val="400"/>
              </a:spcBef>
              <a:spcAft>
                <a:spcPts val="0"/>
              </a:spcAft>
              <a:buSzPts val="1400"/>
              <a:buChar char="•"/>
              <a:defRPr/>
            </a:lvl9pPr>
          </a:lstStyle>
          <a:p/>
        </p:txBody>
      </p:sp>
      <p:sp>
        <p:nvSpPr>
          <p:cNvPr id="48" name="Google Shape;48;p8"/>
          <p:cNvSpPr txBox="1"/>
          <p:nvPr>
            <p:ph idx="2" type="body"/>
          </p:nvPr>
        </p:nvSpPr>
        <p:spPr>
          <a:xfrm>
            <a:off x="2663640" y="2715766"/>
            <a:ext cx="3816300" cy="288000"/>
          </a:xfrm>
          <a:prstGeom prst="rect">
            <a:avLst/>
          </a:prstGeom>
          <a:noFill/>
          <a:ln>
            <a:noFill/>
          </a:ln>
        </p:spPr>
        <p:txBody>
          <a:bodyPr anchorCtr="0" anchor="ctr" bIns="34275" lIns="68575" spcFirstLastPara="1" rIns="68575" wrap="square" tIns="34275">
            <a:noAutofit/>
          </a:bodyPr>
          <a:lstStyle>
            <a:lvl1pPr indent="-228600" lvl="0" marL="457200" rtl="0" algn="ctr">
              <a:lnSpc>
                <a:spcPct val="90000"/>
              </a:lnSpc>
              <a:spcBef>
                <a:spcPts val="800"/>
              </a:spcBef>
              <a:spcAft>
                <a:spcPts val="0"/>
              </a:spcAft>
              <a:buSzPts val="2100"/>
              <a:buNone/>
              <a:defRPr b="0" sz="1400">
                <a:solidFill>
                  <a:schemeClr val="lt1"/>
                </a:solidFill>
                <a:latin typeface="Arial"/>
                <a:ea typeface="Arial"/>
                <a:cs typeface="Arial"/>
                <a:sym typeface="Arial"/>
              </a:defRPr>
            </a:lvl1pPr>
            <a:lvl2pPr indent="-342900" lvl="1" marL="914400" rtl="0" algn="l">
              <a:lnSpc>
                <a:spcPct val="90000"/>
              </a:lnSpc>
              <a:spcBef>
                <a:spcPts val="400"/>
              </a:spcBef>
              <a:spcAft>
                <a:spcPts val="0"/>
              </a:spcAft>
              <a:buSzPts val="1800"/>
              <a:buChar char="•"/>
              <a:defRPr/>
            </a:lvl2pPr>
            <a:lvl3pPr indent="-323850" lvl="2" marL="1371600" rtl="0" algn="l">
              <a:lnSpc>
                <a:spcPct val="90000"/>
              </a:lnSpc>
              <a:spcBef>
                <a:spcPts val="400"/>
              </a:spcBef>
              <a:spcAft>
                <a:spcPts val="0"/>
              </a:spcAft>
              <a:buSzPts val="1500"/>
              <a:buChar char="•"/>
              <a:defRPr/>
            </a:lvl3pPr>
            <a:lvl4pPr indent="-317500" lvl="3" marL="1828800" rtl="0" algn="l">
              <a:lnSpc>
                <a:spcPct val="90000"/>
              </a:lnSpc>
              <a:spcBef>
                <a:spcPts val="400"/>
              </a:spcBef>
              <a:spcAft>
                <a:spcPts val="0"/>
              </a:spcAft>
              <a:buSzPts val="1400"/>
              <a:buChar char="•"/>
              <a:defRPr/>
            </a:lvl4pPr>
            <a:lvl5pPr indent="-317500" lvl="4" marL="2286000" rtl="0" algn="l">
              <a:lnSpc>
                <a:spcPct val="90000"/>
              </a:lnSpc>
              <a:spcBef>
                <a:spcPts val="400"/>
              </a:spcBef>
              <a:spcAft>
                <a:spcPts val="0"/>
              </a:spcAft>
              <a:buSzPts val="1400"/>
              <a:buChar char="•"/>
              <a:defRPr/>
            </a:lvl5pPr>
            <a:lvl6pPr indent="-317500" lvl="5" marL="2743200" rtl="0" algn="l">
              <a:lnSpc>
                <a:spcPct val="90000"/>
              </a:lnSpc>
              <a:spcBef>
                <a:spcPts val="400"/>
              </a:spcBef>
              <a:spcAft>
                <a:spcPts val="0"/>
              </a:spcAft>
              <a:buSzPts val="1400"/>
              <a:buChar char="•"/>
              <a:defRPr/>
            </a:lvl6pPr>
            <a:lvl7pPr indent="-317500" lvl="6" marL="3200400" rtl="0" algn="l">
              <a:lnSpc>
                <a:spcPct val="90000"/>
              </a:lnSpc>
              <a:spcBef>
                <a:spcPts val="400"/>
              </a:spcBef>
              <a:spcAft>
                <a:spcPts val="0"/>
              </a:spcAft>
              <a:buSzPts val="1400"/>
              <a:buChar char="•"/>
              <a:defRPr/>
            </a:lvl7pPr>
            <a:lvl8pPr indent="-317500" lvl="7" marL="3657600" rtl="0" algn="l">
              <a:lnSpc>
                <a:spcPct val="90000"/>
              </a:lnSpc>
              <a:spcBef>
                <a:spcPts val="400"/>
              </a:spcBef>
              <a:spcAft>
                <a:spcPts val="0"/>
              </a:spcAft>
              <a:buSzPts val="1400"/>
              <a:buChar char="•"/>
              <a:defRPr/>
            </a:lvl8pPr>
            <a:lvl9pPr indent="-317500" lvl="8" marL="4114800" rtl="0" algn="l">
              <a:lnSpc>
                <a:spcPct val="90000"/>
              </a:lnSpc>
              <a:spcBef>
                <a:spcPts val="400"/>
              </a:spcBef>
              <a:spcAft>
                <a:spcPts val="0"/>
              </a:spcAft>
              <a:buSzPts val="1400"/>
              <a:buChar char="•"/>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9" name="Shape 49"/>
        <p:cNvGrpSpPr/>
        <p:nvPr/>
      </p:nvGrpSpPr>
      <p:grpSpPr>
        <a:xfrm>
          <a:off x="0" y="0"/>
          <a:ext cx="0" cy="0"/>
          <a:chOff x="0" y="0"/>
          <a:chExt cx="0" cy="0"/>
        </a:xfrm>
      </p:grpSpPr>
      <p:sp>
        <p:nvSpPr>
          <p:cNvPr id="50" name="Google Shape;50;p9"/>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51" name="Google Shape;51;p9"/>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52" name="Google Shape;52;p9"/>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53" name="Shape 53"/>
        <p:cNvGrpSpPr/>
        <p:nvPr/>
      </p:nvGrpSpPr>
      <p:grpSpPr>
        <a:xfrm>
          <a:off x="0" y="0"/>
          <a:ext cx="0" cy="0"/>
          <a:chOff x="0" y="0"/>
          <a:chExt cx="0" cy="0"/>
        </a:xfrm>
      </p:grpSpPr>
      <p:sp>
        <p:nvSpPr>
          <p:cNvPr id="54" name="Google Shape;54;p10"/>
          <p:cNvSpPr txBox="1"/>
          <p:nvPr>
            <p:ph type="ctrTitle"/>
          </p:nvPr>
        </p:nvSpPr>
        <p:spPr>
          <a:xfrm>
            <a:off x="1143000" y="841772"/>
            <a:ext cx="6858000" cy="1790700"/>
          </a:xfrm>
          <a:prstGeom prst="rect">
            <a:avLst/>
          </a:prstGeom>
          <a:noFill/>
          <a:ln>
            <a:noFill/>
          </a:ln>
        </p:spPr>
        <p:txBody>
          <a:bodyPr anchorCtr="0" anchor="b" bIns="34275" lIns="68575" spcFirstLastPara="1" rIns="68575" wrap="square" tIns="34275">
            <a:noAutofit/>
          </a:bodyPr>
          <a:lstStyle>
            <a:lvl1pPr lvl="0" rtl="0" algn="ctr">
              <a:lnSpc>
                <a:spcPct val="90000"/>
              </a:lnSpc>
              <a:spcBef>
                <a:spcPts val="0"/>
              </a:spcBef>
              <a:spcAft>
                <a:spcPts val="0"/>
              </a:spcAft>
              <a:buClr>
                <a:schemeClr val="dk1"/>
              </a:buClr>
              <a:buSzPts val="4500"/>
              <a:buFont typeface="Calibri"/>
              <a:buNone/>
              <a:defRPr sz="4500"/>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55" name="Google Shape;55;p10"/>
          <p:cNvSpPr txBox="1"/>
          <p:nvPr>
            <p:ph idx="1" type="subTitle"/>
          </p:nvPr>
        </p:nvSpPr>
        <p:spPr>
          <a:xfrm>
            <a:off x="1143000" y="2701528"/>
            <a:ext cx="6858000" cy="1241700"/>
          </a:xfrm>
          <a:prstGeom prst="rect">
            <a:avLst/>
          </a:prstGeom>
          <a:noFill/>
          <a:ln>
            <a:noFill/>
          </a:ln>
        </p:spPr>
        <p:txBody>
          <a:bodyPr anchorCtr="0" anchor="t" bIns="34275" lIns="68575" spcFirstLastPara="1" rIns="68575" wrap="square" tIns="34275">
            <a:noAutofit/>
          </a:bodyPr>
          <a:lstStyle>
            <a:lvl1pPr lvl="0" rtl="0" algn="ctr">
              <a:lnSpc>
                <a:spcPct val="90000"/>
              </a:lnSpc>
              <a:spcBef>
                <a:spcPts val="800"/>
              </a:spcBef>
              <a:spcAft>
                <a:spcPts val="0"/>
              </a:spcAft>
              <a:buClr>
                <a:schemeClr val="dk1"/>
              </a:buClr>
              <a:buSzPts val="1800"/>
              <a:buNone/>
              <a:defRPr sz="1800"/>
            </a:lvl1pPr>
            <a:lvl2pPr lvl="1" rtl="0" algn="ctr">
              <a:lnSpc>
                <a:spcPct val="90000"/>
              </a:lnSpc>
              <a:spcBef>
                <a:spcPts val="400"/>
              </a:spcBef>
              <a:spcAft>
                <a:spcPts val="0"/>
              </a:spcAft>
              <a:buClr>
                <a:schemeClr val="dk1"/>
              </a:buClr>
              <a:buSzPts val="1500"/>
              <a:buNone/>
              <a:defRPr sz="15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200"/>
              <a:buNone/>
              <a:defRPr sz="1200"/>
            </a:lvl4pPr>
            <a:lvl5pPr lvl="4" rtl="0" algn="ctr">
              <a:lnSpc>
                <a:spcPct val="90000"/>
              </a:lnSpc>
              <a:spcBef>
                <a:spcPts val="400"/>
              </a:spcBef>
              <a:spcAft>
                <a:spcPts val="0"/>
              </a:spcAft>
              <a:buClr>
                <a:schemeClr val="dk1"/>
              </a:buClr>
              <a:buSzPts val="1200"/>
              <a:buNone/>
              <a:defRPr sz="1200"/>
            </a:lvl5pPr>
            <a:lvl6pPr lvl="5" rtl="0" algn="ctr">
              <a:lnSpc>
                <a:spcPct val="90000"/>
              </a:lnSpc>
              <a:spcBef>
                <a:spcPts val="400"/>
              </a:spcBef>
              <a:spcAft>
                <a:spcPts val="0"/>
              </a:spcAft>
              <a:buClr>
                <a:schemeClr val="dk1"/>
              </a:buClr>
              <a:buSzPts val="1200"/>
              <a:buNone/>
              <a:defRPr sz="1200"/>
            </a:lvl6pPr>
            <a:lvl7pPr lvl="6" rtl="0" algn="ctr">
              <a:lnSpc>
                <a:spcPct val="90000"/>
              </a:lnSpc>
              <a:spcBef>
                <a:spcPts val="400"/>
              </a:spcBef>
              <a:spcAft>
                <a:spcPts val="0"/>
              </a:spcAft>
              <a:buClr>
                <a:schemeClr val="dk1"/>
              </a:buClr>
              <a:buSzPts val="1200"/>
              <a:buNone/>
              <a:defRPr sz="1200"/>
            </a:lvl7pPr>
            <a:lvl8pPr lvl="7" rtl="0" algn="ctr">
              <a:lnSpc>
                <a:spcPct val="90000"/>
              </a:lnSpc>
              <a:spcBef>
                <a:spcPts val="400"/>
              </a:spcBef>
              <a:spcAft>
                <a:spcPts val="0"/>
              </a:spcAft>
              <a:buClr>
                <a:schemeClr val="dk1"/>
              </a:buClr>
              <a:buSzPts val="1200"/>
              <a:buNone/>
              <a:defRPr sz="1200"/>
            </a:lvl8pPr>
            <a:lvl9pPr lvl="8" rtl="0" algn="ctr">
              <a:lnSpc>
                <a:spcPct val="90000"/>
              </a:lnSpc>
              <a:spcBef>
                <a:spcPts val="400"/>
              </a:spcBef>
              <a:spcAft>
                <a:spcPts val="0"/>
              </a:spcAft>
              <a:buClr>
                <a:schemeClr val="dk1"/>
              </a:buClr>
              <a:buSzPts val="1200"/>
              <a:buNone/>
              <a:defRPr sz="1200"/>
            </a:lvl9pPr>
          </a:lstStyle>
          <a:p/>
        </p:txBody>
      </p:sp>
      <p:sp>
        <p:nvSpPr>
          <p:cNvPr id="56" name="Google Shape;56;p10"/>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57" name="Google Shape;57;p10"/>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58" name="Google Shape;58;p10"/>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59" name="Shape 59"/>
        <p:cNvGrpSpPr/>
        <p:nvPr/>
      </p:nvGrpSpPr>
      <p:grpSpPr>
        <a:xfrm>
          <a:off x="0" y="0"/>
          <a:ext cx="0" cy="0"/>
          <a:chOff x="0" y="0"/>
          <a:chExt cx="0" cy="0"/>
        </a:xfrm>
      </p:grpSpPr>
      <p:sp>
        <p:nvSpPr>
          <p:cNvPr id="60" name="Google Shape;60;p11"/>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Clr>
                <a:schemeClr val="dk1"/>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61" name="Google Shape;61;p11"/>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62" name="Google Shape;62;p11"/>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63" name="Google Shape;63;p11"/>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64" name="Google Shape;64;p11"/>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theme" Target="../theme/theme2.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13.xml"/><Relationship Id="rId10" Type="http://schemas.openxmlformats.org/officeDocument/2006/relationships/slideLayout" Target="../slideLayouts/slideLayout12.xml"/><Relationship Id="rId13" Type="http://schemas.openxmlformats.org/officeDocument/2006/relationships/theme" Target="../theme/theme3.xml"/><Relationship Id="rId12" Type="http://schemas.openxmlformats.org/officeDocument/2006/relationships/slideLayout" Target="../slideLayouts/slideLayout14.xml"/><Relationship Id="rId1" Type="http://schemas.openxmlformats.org/officeDocument/2006/relationships/slideLayout" Target="../slideLayouts/slideLayout3.xml"/><Relationship Id="rId2" Type="http://schemas.openxmlformats.org/officeDocument/2006/relationships/slideLayout" Target="../slideLayouts/slideLayout4.xml"/><Relationship Id="rId3" Type="http://schemas.openxmlformats.org/officeDocument/2006/relationships/slideLayout" Target="../slideLayouts/slideLayout5.xml"/><Relationship Id="rId4" Type="http://schemas.openxmlformats.org/officeDocument/2006/relationships/slideLayout" Target="../slideLayouts/slideLayout6.xml"/><Relationship Id="rId9" Type="http://schemas.openxmlformats.org/officeDocument/2006/relationships/slideLayout" Target="../slideLayouts/slideLayout11.xml"/><Relationship Id="rId5" Type="http://schemas.openxmlformats.org/officeDocument/2006/relationships/slideLayout" Target="../slideLayouts/slideLayout7.xml"/><Relationship Id="rId6" Type="http://schemas.openxmlformats.org/officeDocument/2006/relationships/slideLayout" Target="../slideLayouts/slideLayout8.xml"/><Relationship Id="rId7" Type="http://schemas.openxmlformats.org/officeDocument/2006/relationships/slideLayout" Target="../slideLayouts/slideLayout9.xml"/><Relationship Id="rId8"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gradFill>
          <a:gsLst>
            <a:gs pos="0">
              <a:schemeClr val="dk1"/>
            </a:gs>
            <a:gs pos="46000">
              <a:schemeClr val="dk1"/>
            </a:gs>
            <a:gs pos="100000">
              <a:schemeClr val="dk1"/>
            </a:gs>
          </a:gsLst>
          <a:path path="circle">
            <a:fillToRect b="50%" l="50%" r="50%" t="50%"/>
          </a:path>
          <a:tileRect/>
        </a:gra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Autofit/>
          </a:bodyPr>
          <a:lstStyle>
            <a:lvl1pPr lvl="0" marR="0" rtl="0" algn="l">
              <a:lnSpc>
                <a:spcPct val="90000"/>
              </a:lnSpc>
              <a:spcBef>
                <a:spcPts val="0"/>
              </a:spcBef>
              <a:spcAft>
                <a:spcPts val="0"/>
              </a:spcAft>
              <a:buClr>
                <a:schemeClr val="lt1"/>
              </a:buClr>
              <a:buSzPts val="3300"/>
              <a:buFont typeface="Calibri"/>
              <a:buNone/>
              <a:defRPr b="0" i="0" sz="3300" u="none" cap="none" strike="noStrike">
                <a:solidFill>
                  <a:schemeClr val="lt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7" name="Google Shape;7;p1"/>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chemeClr val="lt1"/>
              </a:buClr>
              <a:buSzPts val="2100"/>
              <a:buFont typeface="Arial"/>
              <a:buChar char="•"/>
              <a:defRPr b="0" i="0" sz="2100" u="none" cap="none" strike="noStrike">
                <a:solidFill>
                  <a:schemeClr val="lt1"/>
                </a:solidFill>
                <a:latin typeface="Calibri"/>
                <a:ea typeface="Calibri"/>
                <a:cs typeface="Calibri"/>
                <a:sym typeface="Calibri"/>
              </a:defRPr>
            </a:lvl1pPr>
            <a:lvl2pPr indent="-342900" lvl="1" marL="914400" marR="0" rtl="0" algn="l">
              <a:lnSpc>
                <a:spcPct val="90000"/>
              </a:lnSpc>
              <a:spcBef>
                <a:spcPts val="400"/>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lt1"/>
              </a:buClr>
              <a:buSzPts val="1500"/>
              <a:buFont typeface="Arial"/>
              <a:buChar char="•"/>
              <a:defRPr b="0" i="0" sz="1500" u="none" cap="none" strike="noStrike">
                <a:solidFill>
                  <a:schemeClr val="lt1"/>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Calibri"/>
                <a:ea typeface="Calibri"/>
                <a:cs typeface="Calibri"/>
                <a:sym typeface="Calibri"/>
              </a:defRPr>
            </a:lvl9pPr>
          </a:lstStyle>
          <a:p/>
        </p:txBody>
      </p:sp>
      <p:sp>
        <p:nvSpPr>
          <p:cNvPr id="8" name="Google Shape;8;p1"/>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marR="0" rtl="0" algn="l">
              <a:lnSpc>
                <a:spcPct val="100000"/>
              </a:lnSpc>
              <a:spcBef>
                <a:spcPts val="0"/>
              </a:spcBef>
              <a:spcAft>
                <a:spcPts val="0"/>
              </a:spcAft>
              <a:buClr>
                <a:srgbClr val="000000"/>
              </a:buClr>
              <a:buSzPts val="1100"/>
              <a:buFont typeface="Arial"/>
              <a:buNone/>
              <a:defRPr b="0" i="0" sz="900" u="none" cap="none" strike="noStrike">
                <a:solidFill>
                  <a:schemeClr val="lt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lt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lt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lt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lt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lt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lt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lt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lt1"/>
                </a:solidFill>
                <a:latin typeface="Calibri"/>
                <a:ea typeface="Calibri"/>
                <a:cs typeface="Calibri"/>
                <a:sym typeface="Calibri"/>
              </a:defRPr>
            </a:lvl9pPr>
          </a:lstStyle>
          <a:p/>
        </p:txBody>
      </p:sp>
      <p:sp>
        <p:nvSpPr>
          <p:cNvPr id="9" name="Google Shape;9;p1"/>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marR="0" rtl="0" algn="ctr">
              <a:lnSpc>
                <a:spcPct val="100000"/>
              </a:lnSpc>
              <a:spcBef>
                <a:spcPts val="0"/>
              </a:spcBef>
              <a:spcAft>
                <a:spcPts val="0"/>
              </a:spcAft>
              <a:buClr>
                <a:srgbClr val="000000"/>
              </a:buClr>
              <a:buSzPts val="1100"/>
              <a:buFont typeface="Arial"/>
              <a:buNone/>
              <a:defRPr b="0" i="0" sz="900" u="none" cap="none" strike="noStrike">
                <a:solidFill>
                  <a:schemeClr val="lt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lt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lt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lt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lt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lt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lt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lt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lt1"/>
                </a:solidFill>
                <a:latin typeface="Calibri"/>
                <a:ea typeface="Calibri"/>
                <a:cs typeface="Calibri"/>
                <a:sym typeface="Calibri"/>
              </a:defRPr>
            </a:lvl9pPr>
          </a:lstStyle>
          <a:p/>
        </p:txBody>
      </p:sp>
      <p:sp>
        <p:nvSpPr>
          <p:cNvPr id="10" name="Google Shape;10;p1"/>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gradFill>
          <a:gsLst>
            <a:gs pos="0">
              <a:schemeClr val="lt1"/>
            </a:gs>
            <a:gs pos="46000">
              <a:srgbClr val="F2F2F2"/>
            </a:gs>
            <a:gs pos="100000">
              <a:srgbClr val="D8D8D8"/>
            </a:gs>
          </a:gsLst>
          <a:path path="circle">
            <a:fillToRect b="50%" l="50%" r="50%" t="50%"/>
          </a:path>
          <a:tileRect/>
        </a:gradFill>
      </p:bgPr>
    </p:bg>
    <p:spTree>
      <p:nvGrpSpPr>
        <p:cNvPr id="16" name="Shape 16"/>
        <p:cNvGrpSpPr/>
        <p:nvPr/>
      </p:nvGrpSpPr>
      <p:grpSpPr>
        <a:xfrm>
          <a:off x="0" y="0"/>
          <a:ext cx="0" cy="0"/>
          <a:chOff x="0" y="0"/>
          <a:chExt cx="0" cy="0"/>
        </a:xfrm>
      </p:grpSpPr>
      <p:sp>
        <p:nvSpPr>
          <p:cNvPr id="17" name="Google Shape;17;p4"/>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Autofit/>
          </a:bodyPr>
          <a:lstStyle>
            <a:lvl1pPr lvl="0" marR="0" rtl="0" algn="l">
              <a:lnSpc>
                <a:spcPct val="90000"/>
              </a:lnSpc>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18" name="Google Shape;18;p4"/>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9" name="Google Shape;19;p4"/>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marR="0" rtl="0" algn="l">
              <a:lnSpc>
                <a:spcPct val="100000"/>
              </a:lnSpc>
              <a:spcBef>
                <a:spcPts val="0"/>
              </a:spcBef>
              <a:spcAft>
                <a:spcPts val="0"/>
              </a:spcAft>
              <a:buClr>
                <a:srgbClr val="000000"/>
              </a:buClr>
              <a:buSzPts val="1100"/>
              <a:buFont typeface="Arial"/>
              <a:buNone/>
              <a:defRPr b="0" i="0" sz="9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9pPr>
          </a:lstStyle>
          <a:p/>
        </p:txBody>
      </p:sp>
      <p:sp>
        <p:nvSpPr>
          <p:cNvPr id="20" name="Google Shape;20;p4"/>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marR="0" rtl="0" algn="ctr">
              <a:lnSpc>
                <a:spcPct val="100000"/>
              </a:lnSpc>
              <a:spcBef>
                <a:spcPts val="0"/>
              </a:spcBef>
              <a:spcAft>
                <a:spcPts val="0"/>
              </a:spcAft>
              <a:buClr>
                <a:srgbClr val="000000"/>
              </a:buClr>
              <a:buSzPts val="1100"/>
              <a:buFont typeface="Arial"/>
              <a:buNone/>
              <a:defRPr b="0" i="0" sz="9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9pPr>
          </a:lstStyle>
          <a:p/>
        </p:txBody>
      </p:sp>
      <p:sp>
        <p:nvSpPr>
          <p:cNvPr id="21" name="Google Shape;21;p4"/>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3.jpg"/><Relationship Id="rId4" Type="http://schemas.openxmlformats.org/officeDocument/2006/relationships/image" Target="../media/image2.jpg"/><Relationship Id="rId5" Type="http://schemas.openxmlformats.org/officeDocument/2006/relationships/image" Target="../media/image4.png"/><Relationship Id="rId6"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42.jpg"/><Relationship Id="rId4" Type="http://schemas.openxmlformats.org/officeDocument/2006/relationships/image" Target="../media/image30.gif"/><Relationship Id="rId5" Type="http://schemas.openxmlformats.org/officeDocument/2006/relationships/image" Target="../media/image26.png"/><Relationship Id="rId6" Type="http://schemas.openxmlformats.org/officeDocument/2006/relationships/image" Target="../media/image24.png"/><Relationship Id="rId7" Type="http://schemas.openxmlformats.org/officeDocument/2006/relationships/image" Target="../media/image1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46.jpg"/><Relationship Id="rId4" Type="http://schemas.openxmlformats.org/officeDocument/2006/relationships/image" Target="../media/image25.png"/><Relationship Id="rId5" Type="http://schemas.openxmlformats.org/officeDocument/2006/relationships/image" Target="../media/image23.png"/><Relationship Id="rId6" Type="http://schemas.openxmlformats.org/officeDocument/2006/relationships/image" Target="../media/image2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44.jpg"/><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32.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45.jpg"/><Relationship Id="rId4" Type="http://schemas.openxmlformats.org/officeDocument/2006/relationships/image" Target="../media/image29.png"/><Relationship Id="rId5" Type="http://schemas.openxmlformats.org/officeDocument/2006/relationships/image" Target="../media/image33.png"/><Relationship Id="rId6" Type="http://schemas.openxmlformats.org/officeDocument/2006/relationships/image" Target="../media/image3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47.jpg"/><Relationship Id="rId4" Type="http://schemas.openxmlformats.org/officeDocument/2006/relationships/image" Target="../media/image36.png"/><Relationship Id="rId5" Type="http://schemas.openxmlformats.org/officeDocument/2006/relationships/image" Target="../media/image34.png"/><Relationship Id="rId6" Type="http://schemas.openxmlformats.org/officeDocument/2006/relationships/image" Target="../media/image37.png"/><Relationship Id="rId7" Type="http://schemas.openxmlformats.org/officeDocument/2006/relationships/image" Target="../media/image35.png"/><Relationship Id="rId8" Type="http://schemas.openxmlformats.org/officeDocument/2006/relationships/image" Target="../media/image4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48.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 Id="rId3" Type="http://schemas.openxmlformats.org/officeDocument/2006/relationships/image" Target="../media/image49.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48.jpg"/><Relationship Id="rId4" Type="http://schemas.openxmlformats.org/officeDocument/2006/relationships/hyperlink" Target="https://www.business-sweden.se/contentassets/4e16e1cdc4d242c49d3ae90abe4c5ec3/business-sweden-singapore_report-on-opportunites-within-healthcare.pdf" TargetMode="External"/><Relationship Id="rId9" Type="http://schemas.openxmlformats.org/officeDocument/2006/relationships/hyperlink" Target="https://international.commonwealthfund.org/stats/?cat=medical_technology" TargetMode="External"/><Relationship Id="rId5" Type="http://schemas.openxmlformats.org/officeDocument/2006/relationships/hyperlink" Target="https://www.todayonline.com/singapore/govt-invest-s19b-rd-push-over-next-five-years" TargetMode="External"/><Relationship Id="rId6" Type="http://schemas.openxmlformats.org/officeDocument/2006/relationships/hyperlink" Target="https://www.google.com/search?q=government+expenditure+on+health+care&amp;rlz=1C1CHBF_enSG840SG840&amp;sxsrf=ACYBGNSmS-FdkkYyxbmGsU6l4a7WycBDOA:1575722750571&amp;source=lnms&amp;tbm=isch&amp;sa=X&amp;ved=2ahUKEwjBrr_WyKPmAhUYWCsKHadCDmAQ_AUoAnoECA4QBA&amp;biw=1280&amp;bih=578" TargetMode="External"/><Relationship Id="rId7" Type="http://schemas.openxmlformats.org/officeDocument/2006/relationships/hyperlink" Target="https://sbr.com.sg/healthcare/news/singapores-healthcare-expenditure-hit-us246b-2020" TargetMode="External"/><Relationship Id="rId8" Type="http://schemas.openxmlformats.org/officeDocument/2006/relationships/hyperlink" Target="https://www.straitstimes.com/politics/spending-on-healthcare-expected-to-rise-sharply"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1" Type="http://schemas.openxmlformats.org/officeDocument/2006/relationships/hyperlink" Target="https://www.businessinsider.sg/singapore-budget-2019-measures-announced-to-tackle-healthcare-costs-support-companies-and-workers/" TargetMode="External"/><Relationship Id="rId10" Type="http://schemas.openxmlformats.org/officeDocument/2006/relationships/hyperlink" Target="https://en.wikipedia.org/wiki/List_of_countries_by_total_health_expenditure_per_capita#World_Health_Organization" TargetMode="External"/><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48.jpg"/><Relationship Id="rId4" Type="http://schemas.openxmlformats.org/officeDocument/2006/relationships/hyperlink" Target="http://apps.who.int/nha/database/ViewData/Indicators/en" TargetMode="External"/><Relationship Id="rId9" Type="http://schemas.openxmlformats.org/officeDocument/2006/relationships/hyperlink" Target="https://www.singaporebudget.gov.sg/docs/default-source/budget_2019/download/pdf/35-MOH-2019.pdf" TargetMode="External"/><Relationship Id="rId5" Type="http://schemas.openxmlformats.org/officeDocument/2006/relationships/hyperlink" Target="https://www.singaporebudget.gov.sg/data/budget_2017/download/FY2017_Analysis_of_Revenue_and_Expenditure.pdf" TargetMode="External"/><Relationship Id="rId6" Type="http://schemas.openxmlformats.org/officeDocument/2006/relationships/hyperlink" Target="https://www.singstat.gov.sg/modules/infographics/-/media/Files/visualising_data/infographics/industry/health-services-2018" TargetMode="External"/><Relationship Id="rId7" Type="http://schemas.openxmlformats.org/officeDocument/2006/relationships/hyperlink" Target="https://www.straitstimes.com/politics/singapolitics/finding-a-cure-for-rising-costs-in-healthcare" TargetMode="External"/><Relationship Id="rId8" Type="http://schemas.openxmlformats.org/officeDocument/2006/relationships/hyperlink" Target="https://www.singaporebudget.gov.sg/budget_2020/about-budget/budget-process" TargetMode="External"/></Relationships>
</file>

<file path=ppt/slides/_rels/slide21.xml.rels><?xml version="1.0" encoding="UTF-8" standalone="yes"?><Relationships xmlns="http://schemas.openxmlformats.org/package/2006/relationships"><Relationship Id="rId10" Type="http://schemas.openxmlformats.org/officeDocument/2006/relationships/hyperlink" Target="https://sbr.com.sg/healthcare/news/chart-day-singapores-medical-device-market-value-hit-13b-2023" TargetMode="External"/><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48.jpg"/><Relationship Id="rId4" Type="http://schemas.openxmlformats.org/officeDocument/2006/relationships/hyperlink" Target="https://lkyspp.nus.edu.sg/docs/default-source/gia-documents/the-healthcare-system-in-singapore-with-graphics.pdf?sfvrsn=f0446c0a_2" TargetMode="External"/><Relationship Id="rId9" Type="http://schemas.openxmlformats.org/officeDocument/2006/relationships/hyperlink" Target="https://www.straitstimes.com/opinion/the-way-forward-for-informed-consent-in-medicine" TargetMode="External"/><Relationship Id="rId5" Type="http://schemas.openxmlformats.org/officeDocument/2006/relationships/hyperlink" Target="https://www.moh.gov.sg/resources-statistics/singapore-health-facts/government-health-expenditure-and-healthcare-financing" TargetMode="External"/><Relationship Id="rId6" Type="http://schemas.openxmlformats.org/officeDocument/2006/relationships/hyperlink" Target="https://www.straitstimes.com/singapore/health/rate-of-growth-in-healthcare-spending-unsustainable-gan" TargetMode="External"/><Relationship Id="rId7" Type="http://schemas.openxmlformats.org/officeDocument/2006/relationships/hyperlink" Target="https://www.healthhub.sg/live-healthy/1336/10-things-you-need-to-know-about-diabetes" TargetMode="External"/><Relationship Id="rId8" Type="http://schemas.openxmlformats.org/officeDocument/2006/relationships/hyperlink" Target="https://www.straitstimes.com/business/economy/growth-in-singapore-medical-device-market-cut-to-84-for-2018-2023-report" TargetMode="External"/></Relationships>
</file>

<file path=ppt/slides/_rels/slide22.xml.rels><?xml version="1.0" encoding="UTF-8" standalone="yes"?><Relationships xmlns="http://schemas.openxmlformats.org/package/2006/relationships"><Relationship Id="rId11" Type="http://schemas.openxmlformats.org/officeDocument/2006/relationships/hyperlink" Target="https://www.straitstimes.com/singapore/health/number-of-foreign-doctors-rising-in-singapore-public-hospitals-and-polyclinics" TargetMode="External"/><Relationship Id="rId10" Type="http://schemas.openxmlformats.org/officeDocument/2006/relationships/hyperlink" Target="https://www.moh.gov.sg/resources-statistics/singapore-health-facts/health-manpower" TargetMode="External"/><Relationship Id="rId13" Type="http://schemas.openxmlformats.org/officeDocument/2006/relationships/hyperlink" Target="https://www.singstat.gov.sg/-/media/files/publications/reference/sif2019.pdf" TargetMode="External"/><Relationship Id="rId12" Type="http://schemas.openxmlformats.org/officeDocument/2006/relationships/hyperlink" Target="https://www.singstat.gov.sg/-/media/files/publications/households/pp-s25.pdf" TargetMode="External"/><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48.jpg"/><Relationship Id="rId4" Type="http://schemas.openxmlformats.org/officeDocument/2006/relationships/hyperlink" Target="https://www.singstat.gov.sg/find-data/search-by-theme/society/health/latest-data" TargetMode="External"/><Relationship Id="rId9" Type="http://schemas.openxmlformats.org/officeDocument/2006/relationships/hyperlink" Target="https://www.singstat.gov.sg/-/media/files/publications/reference/sif2019.pdf" TargetMode="External"/><Relationship Id="rId15" Type="http://schemas.openxmlformats.org/officeDocument/2006/relationships/hyperlink" Target="https://www.singstat.gov.sg/find-data/search-by-theme/households/households/latest-data" TargetMode="External"/><Relationship Id="rId14" Type="http://schemas.openxmlformats.org/officeDocument/2006/relationships/hyperlink" Target="https://blog.seedly.sg/the-true-cost-of-healthcare-in-singapore-that-every-singaporean-should-be-aware-of/" TargetMode="External"/><Relationship Id="rId5" Type="http://schemas.openxmlformats.org/officeDocument/2006/relationships/hyperlink" Target="https://www.export.gov/article?id=Singapore-Medical-Devices" TargetMode="External"/><Relationship Id="rId6" Type="http://schemas.openxmlformats.org/officeDocument/2006/relationships/hyperlink" Target="https://www.edb.gov.sg/en/our-industries/medical-technology.html" TargetMode="External"/><Relationship Id="rId7" Type="http://schemas.openxmlformats.org/officeDocument/2006/relationships/hyperlink" Target="https://apps.who.int/iris/bitstream/handle/10665/324835/9789241565707-eng.pdf?ua=1" TargetMode="External"/><Relationship Id="rId8" Type="http://schemas.openxmlformats.org/officeDocument/2006/relationships/hyperlink" Target="https://www.singstat.gov.sg/find-data/search-by-theme/society/health/latest-data" TargetMode="External"/></Relationships>
</file>

<file path=ppt/slides/_rels/slide23.xml.rels><?xml version="1.0" encoding="UTF-8" standalone="yes"?><Relationships xmlns="http://schemas.openxmlformats.org/package/2006/relationships"><Relationship Id="rId11" Type="http://schemas.openxmlformats.org/officeDocument/2006/relationships/hyperlink" Target="http://www.nlb.gov.sg/sure/wp-content/uploads/2015/08/NLB_CheatSheets7_Ageing-Population.pdf" TargetMode="External"/><Relationship Id="rId10" Type="http://schemas.openxmlformats.org/officeDocument/2006/relationships/hyperlink" Target="https://www.google.com/search?q=ageing+population+in+singapore&amp;rlz=1C1CHBF_enSG840SG840&amp;sxsrf=ACYBGNTnSChqVwGbC3RPvYvXO9hkYCloBA:1575722492364&amp;source=lnms&amp;tbm=isch&amp;sa=X&amp;ved=2ahUKEwiG2K_bx6PmAhVBJHIKHaw-ArkQ_AUoAXoECBAQAw&amp;biw=1280&amp;bih=578" TargetMode="External"/><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image" Target="../media/image48.jpg"/><Relationship Id="rId4" Type="http://schemas.openxmlformats.org/officeDocument/2006/relationships/hyperlink" Target="https://www.straitstimes.com/singapore/health/singapore-ranked-no-3-in-survey-on-use-of-ai-in-healthcare" TargetMode="External"/><Relationship Id="rId9" Type="http://schemas.openxmlformats.org/officeDocument/2006/relationships/hyperlink" Target="https://www.google.com/search?q=ageing+population+in+singapore&amp;rlz=1C1CHBF_enSG840SG840&amp;sxsrf=ACYBGNTnSChqVwGbC3RPvYvXO9hkYCloBA:1575722492364&amp;source=lnms&amp;tbm=isch&amp;sa=X&amp;ved=2ahUKEwiG2K_bx6PmAhVBJHIKHaw-ArkQ_AUoAXoECBAQAw&amp;biw=1280&amp;bih=578" TargetMode="External"/><Relationship Id="rId5" Type="http://schemas.openxmlformats.org/officeDocument/2006/relationships/hyperlink" Target="https://www.moh.gov.sg/docs/librariesprovider4/default-document-library/skills-framework-for-healthcare.pdf" TargetMode="External"/><Relationship Id="rId6" Type="http://schemas.openxmlformats.org/officeDocument/2006/relationships/hyperlink" Target="https://data.gov.sg/dataset?q=healthcare" TargetMode="External"/><Relationship Id="rId7" Type="http://schemas.openxmlformats.org/officeDocument/2006/relationships/hyperlink" Target="https://data.gov.sg/dataset/household-healthcare-expenditure?view_id=774363ed-8385-4d52-8b71-f6827fa6ac05&amp;resource_id=10882b91-504a-4b5a-8f69-801f7f3436c2" TargetMode="External"/><Relationship Id="rId8" Type="http://schemas.openxmlformats.org/officeDocument/2006/relationships/hyperlink" Target="https://www.healthhub.sg/a-z/health-statistics/15/household-healthcare-expenditure" TargetMode="External"/></Relationships>
</file>

<file path=ppt/slides/_rels/slide24.xml.rels><?xml version="1.0" encoding="UTF-8" standalone="yes"?><Relationships xmlns="http://schemas.openxmlformats.org/package/2006/relationships"><Relationship Id="rId10" Type="http://schemas.openxmlformats.org/officeDocument/2006/relationships/hyperlink" Target="https://apps.who.int/iris/bitstream/handle/10665/324835/9789241565707-eng.pdf?ua=1" TargetMode="External"/><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image" Target="../media/image48.jpg"/><Relationship Id="rId4" Type="http://schemas.openxmlformats.org/officeDocument/2006/relationships/hyperlink" Target="https://www.straitstimes.com/singapore/more-spending-on-services-for-the-elderly-in-budget-2018-indranee-rajah" TargetMode="External"/><Relationship Id="rId9" Type="http://schemas.openxmlformats.org/officeDocument/2006/relationships/hyperlink" Target="https://www.moh.gov.sg/docs/librariesprovider5/resources-statistics/educational-resources/3menglish_final.pdf" TargetMode="External"/><Relationship Id="rId5" Type="http://schemas.openxmlformats.org/officeDocument/2006/relationships/hyperlink" Target="https://www.straitstimes.com/singapore/heng-more-can-be-done-to-meet-needs-of-older-sporeans" TargetMode="External"/><Relationship Id="rId6" Type="http://schemas.openxmlformats.org/officeDocument/2006/relationships/hyperlink" Target="https://www.google.com/search?q=subsidies+in+singapore&amp;rlz=1C1CHBF_enSG840SG840&amp;sxsrf=ACYBGNQpfChnhTYs-NrmGnlfD-8AuE2vKg:1575722861602&amp;source=lnms&amp;tbm=isch&amp;sa=X&amp;ved=2ahUKEwiDnLiLyaPmAhVSfSsKHVbAD-UQ_AUoAXoECA0QAw&amp;biw=1280&amp;bih=578#imgrc=AVqGrvsajT3w0M" TargetMode="External"/><Relationship Id="rId7" Type="http://schemas.openxmlformats.org/officeDocument/2006/relationships/hyperlink" Target="https://www.guidemesingapore.com/business-guides/immigration/get-to-know-singapore/healthcare-in-singapore" TargetMode="External"/><Relationship Id="rId8" Type="http://schemas.openxmlformats.org/officeDocument/2006/relationships/hyperlink" Target="https://www.todayonline.com/singapore/chas-benefits-12-million-singaporeans" TargetMode="External"/></Relationships>
</file>

<file path=ppt/slides/_rels/slide25.xml.rels><?xml version="1.0" encoding="UTF-8" standalone="yes"?><Relationships xmlns="http://schemas.openxmlformats.org/package/2006/relationships"><Relationship Id="rId11" Type="http://schemas.openxmlformats.org/officeDocument/2006/relationships/hyperlink" Target="https://www.google.com/search?q=hospital&amp;rlz=1C1CHBF_enSG840SG840&amp;sxsrf=ACYBGNQlHph-vo44e19DrhWXYHLBr68HAQ:1575117568035&amp;source=lnms&amp;tbm=isch&amp;sa=X&amp;ved=2ahUKEwjh4vyY-pHmAhXpILcAHU1HAAoQ_AUoAnoECA8QBA&amp;biw=1280&amp;bih=529#imgrc=qTn18HyWBxMmTM" TargetMode="External"/><Relationship Id="rId10" Type="http://schemas.openxmlformats.org/officeDocument/2006/relationships/hyperlink" Target="https://www.straitstimes.com/singapore/health/singaporeans-life-expectancy-to-reach-854-years-in-2040-third-highest-in-the-world" TargetMode="External"/><Relationship Id="rId1" Type="http://schemas.openxmlformats.org/officeDocument/2006/relationships/slideLayout" Target="../slideLayouts/slideLayout4.xml"/><Relationship Id="rId2" Type="http://schemas.openxmlformats.org/officeDocument/2006/relationships/notesSlide" Target="../notesSlides/notesSlide25.xml"/><Relationship Id="rId3" Type="http://schemas.openxmlformats.org/officeDocument/2006/relationships/image" Target="../media/image48.jpg"/><Relationship Id="rId4" Type="http://schemas.openxmlformats.org/officeDocument/2006/relationships/hyperlink" Target="https://www.moh.gov.sg/resources-statistics/singapore-health-facts/disease-burden" TargetMode="External"/><Relationship Id="rId9" Type="http://schemas.openxmlformats.org/officeDocument/2006/relationships/hyperlink" Target="https://www.singstat.gov.sg/find-data/search-by-theme/population/death-and-life-expectancy/latest-data#Death-and-Life-Expectancy_5f413b1e08eb4581b78738dbfbcc7764_footnote" TargetMode="External"/><Relationship Id="rId5" Type="http://schemas.openxmlformats.org/officeDocument/2006/relationships/hyperlink" Target="https://www.bloomberg.com/news/articles/2018-09-19/u-s-near-bottom-of-health-index-hong-kong-and-singapore-at-top" TargetMode="External"/><Relationship Id="rId6" Type="http://schemas.openxmlformats.org/officeDocument/2006/relationships/hyperlink" Target="https://www.straitstimes.com/singapore/health/singapore-tops-in-life-expectancy-at-848-years" TargetMode="External"/><Relationship Id="rId7" Type="http://schemas.openxmlformats.org/officeDocument/2006/relationships/hyperlink" Target="http://factsanddetails.com/southeast-asia/Singapore/sub5_7c/entry-3774.html" TargetMode="External"/><Relationship Id="rId8" Type="http://schemas.openxmlformats.org/officeDocument/2006/relationships/hyperlink" Target="https://www.todayonline.com/singapore/singapore-3rd-world-life-expectancy-who-report"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 Id="rId3" Type="http://schemas.openxmlformats.org/officeDocument/2006/relationships/image" Target="../media/image48.jpg"/><Relationship Id="rId4" Type="http://schemas.openxmlformats.org/officeDocument/2006/relationships/hyperlink" Target="https://www.asiaadvisersnetwork.com/Article?aid=47666" TargetMode="External"/><Relationship Id="rId5" Type="http://schemas.openxmlformats.org/officeDocument/2006/relationships/hyperlink" Target="https://www.moh.gov.sg/resources-statistics/singapore-health-facts/beds-in-inpatient-facilities-and-places-in-non-residential-long-term-care-facilities" TargetMode="External"/><Relationship Id="rId6" Type="http://schemas.openxmlformats.org/officeDocument/2006/relationships/hyperlink" Target="https://www.google.com/search?q=government+health&amp;rlz=1C1CHBF_enSG840SG840&amp;sxsrf=ACYBGNSLqk6VaFsVi5RzPp_CjmuKCWXC5A:1575722794228&amp;source=lnms&amp;tbm=isch&amp;sa=X&amp;ved=2ahUKEwjMgKjryKPmAhVIXSsKHcg-A_gQ_AUoAXoECA8QAw&amp;biw=1280&amp;bih=578#imgrc=P72CINxs7V6NrM"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43.jpg"/><Relationship Id="rId4" Type="http://schemas.openxmlformats.org/officeDocument/2006/relationships/image" Target="../media/image1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2.jpg"/><Relationship Id="rId4" Type="http://schemas.openxmlformats.org/officeDocument/2006/relationships/image" Target="../media/image16.png"/><Relationship Id="rId5" Type="http://schemas.openxmlformats.org/officeDocument/2006/relationships/image" Target="../media/image17.png"/><Relationship Id="rId6" Type="http://schemas.openxmlformats.org/officeDocument/2006/relationships/image" Target="../media/image18.png"/><Relationship Id="rId7" Type="http://schemas.openxmlformats.org/officeDocument/2006/relationships/image" Target="../media/image8.png"/><Relationship Id="rId8" Type="http://schemas.openxmlformats.org/officeDocument/2006/relationships/image" Target="../media/image1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6.jp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20.jpg"/><Relationship Id="rId4" Type="http://schemas.openxmlformats.org/officeDocument/2006/relationships/image" Target="../media/image22.png"/><Relationship Id="rId5" Type="http://schemas.openxmlformats.org/officeDocument/2006/relationships/image" Target="../media/image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39.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38.jp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41.jpg"/><Relationship Id="rId4" Type="http://schemas.openxmlformats.org/officeDocument/2006/relationships/image" Target="../media/image15.png"/><Relationship Id="rId5"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98" name="Shape 98"/>
        <p:cNvGrpSpPr/>
        <p:nvPr/>
      </p:nvGrpSpPr>
      <p:grpSpPr>
        <a:xfrm>
          <a:off x="0" y="0"/>
          <a:ext cx="0" cy="0"/>
          <a:chOff x="0" y="0"/>
          <a:chExt cx="0" cy="0"/>
        </a:xfrm>
      </p:grpSpPr>
      <p:sp>
        <p:nvSpPr>
          <p:cNvPr id="99" name="Google Shape;99;p17"/>
          <p:cNvSpPr txBox="1"/>
          <p:nvPr/>
        </p:nvSpPr>
        <p:spPr>
          <a:xfrm>
            <a:off x="551125" y="3072375"/>
            <a:ext cx="4510500" cy="1552200"/>
          </a:xfrm>
          <a:prstGeom prst="rect">
            <a:avLst/>
          </a:prstGeom>
          <a:solidFill>
            <a:srgbClr val="000000"/>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FFFFFF"/>
                </a:solidFill>
                <a:latin typeface="Staatliches"/>
                <a:ea typeface="Staatliches"/>
                <a:cs typeface="Staatliches"/>
                <a:sym typeface="Staatliches"/>
              </a:rPr>
              <a:t>How much does Singapore </a:t>
            </a:r>
            <a:r>
              <a:rPr b="1" lang="en" sz="3000">
                <a:solidFill>
                  <a:srgbClr val="FFFFFF"/>
                </a:solidFill>
                <a:latin typeface="Staatliches"/>
                <a:ea typeface="Staatliches"/>
                <a:cs typeface="Staatliches"/>
                <a:sym typeface="Staatliches"/>
              </a:rPr>
              <a:t>Government </a:t>
            </a:r>
            <a:r>
              <a:rPr lang="en" sz="3000">
                <a:solidFill>
                  <a:srgbClr val="FFFFFF"/>
                </a:solidFill>
                <a:latin typeface="Staatliches"/>
                <a:ea typeface="Staatliches"/>
                <a:cs typeface="Staatliches"/>
                <a:sym typeface="Staatliches"/>
              </a:rPr>
              <a:t>spend on </a:t>
            </a:r>
            <a:r>
              <a:rPr b="1" lang="en" sz="3000">
                <a:solidFill>
                  <a:srgbClr val="FFFFFF"/>
                </a:solidFill>
                <a:latin typeface="Staatliches"/>
                <a:ea typeface="Staatliches"/>
                <a:cs typeface="Staatliches"/>
                <a:sym typeface="Staatliches"/>
              </a:rPr>
              <a:t>healthcare expenditure</a:t>
            </a:r>
            <a:r>
              <a:rPr lang="en" sz="3000">
                <a:solidFill>
                  <a:srgbClr val="FFFFFF"/>
                </a:solidFill>
                <a:latin typeface="Staatliches"/>
                <a:ea typeface="Staatliches"/>
                <a:cs typeface="Staatliches"/>
                <a:sym typeface="Staatliches"/>
              </a:rPr>
              <a:t>?</a:t>
            </a:r>
            <a:endParaRPr sz="3000">
              <a:solidFill>
                <a:srgbClr val="FFFFFF"/>
              </a:solidFill>
              <a:latin typeface="Staatliches"/>
              <a:ea typeface="Staatliches"/>
              <a:cs typeface="Staatliches"/>
              <a:sym typeface="Staatliches"/>
            </a:endParaRPr>
          </a:p>
        </p:txBody>
      </p:sp>
      <p:pic>
        <p:nvPicPr>
          <p:cNvPr descr="Image result for government health" id="100" name="Google Shape;100;p17"/>
          <p:cNvPicPr preferRelativeResize="0"/>
          <p:nvPr>
            <p:ph idx="4294967295" type="body"/>
          </p:nvPr>
        </p:nvPicPr>
        <p:blipFill rotWithShape="1">
          <a:blip r:embed="rId4">
            <a:alphaModFix/>
          </a:blip>
          <a:srcRect b="0" l="12656" r="10638" t="9090"/>
          <a:stretch/>
        </p:blipFill>
        <p:spPr>
          <a:xfrm>
            <a:off x="3123300" y="-1"/>
            <a:ext cx="2759400" cy="2084700"/>
          </a:xfrm>
          <a:prstGeom prst="rect">
            <a:avLst/>
          </a:prstGeom>
          <a:noFill/>
          <a:ln>
            <a:noFill/>
          </a:ln>
        </p:spPr>
      </p:pic>
      <p:pic>
        <p:nvPicPr>
          <p:cNvPr id="101" name="Google Shape;101;p17"/>
          <p:cNvPicPr preferRelativeResize="0"/>
          <p:nvPr/>
        </p:nvPicPr>
        <p:blipFill>
          <a:blip r:embed="rId5">
            <a:alphaModFix/>
          </a:blip>
          <a:stretch>
            <a:fillRect/>
          </a:stretch>
        </p:blipFill>
        <p:spPr>
          <a:xfrm>
            <a:off x="-1" y="-9"/>
            <a:ext cx="3123300" cy="2084809"/>
          </a:xfrm>
          <a:prstGeom prst="rect">
            <a:avLst/>
          </a:prstGeom>
          <a:noFill/>
          <a:ln>
            <a:noFill/>
          </a:ln>
        </p:spPr>
      </p:pic>
      <p:pic>
        <p:nvPicPr>
          <p:cNvPr id="102" name="Google Shape;102;p17"/>
          <p:cNvPicPr preferRelativeResize="0"/>
          <p:nvPr/>
        </p:nvPicPr>
        <p:blipFill rotWithShape="1">
          <a:blip r:embed="rId6">
            <a:alphaModFix/>
          </a:blip>
          <a:srcRect b="0" l="0" r="18273" t="0"/>
          <a:stretch/>
        </p:blipFill>
        <p:spPr>
          <a:xfrm>
            <a:off x="5738300" y="0"/>
            <a:ext cx="3399545" cy="2084800"/>
          </a:xfrm>
          <a:prstGeom prst="rect">
            <a:avLst/>
          </a:prstGeom>
          <a:noFill/>
          <a:ln>
            <a:noFill/>
          </a:ln>
        </p:spPr>
      </p:pic>
      <p:sp>
        <p:nvSpPr>
          <p:cNvPr id="103" name="Google Shape;103;p17"/>
          <p:cNvSpPr/>
          <p:nvPr/>
        </p:nvSpPr>
        <p:spPr>
          <a:xfrm>
            <a:off x="7131471" y="4863095"/>
            <a:ext cx="2012400" cy="276900"/>
          </a:xfrm>
          <a:prstGeom prst="rect">
            <a:avLst/>
          </a:prstGeom>
          <a:solidFill>
            <a:schemeClr val="dk1"/>
          </a:solidFill>
          <a:ln cap="flat" cmpd="sng" w="127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Calibri"/>
                <a:ea typeface="Calibri"/>
                <a:cs typeface="Calibri"/>
                <a:sym typeface="Calibri"/>
              </a:rPr>
              <a:t>Heng Li En 191081H</a:t>
            </a:r>
            <a:endParaRPr b="0" i="0" sz="1100" u="none" cap="none" strike="noStrike">
              <a:solidFill>
                <a:srgbClr val="00000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226" name="Shape 226"/>
        <p:cNvGrpSpPr/>
        <p:nvPr/>
      </p:nvGrpSpPr>
      <p:grpSpPr>
        <a:xfrm>
          <a:off x="0" y="0"/>
          <a:ext cx="0" cy="0"/>
          <a:chOff x="0" y="0"/>
          <a:chExt cx="0" cy="0"/>
        </a:xfrm>
      </p:grpSpPr>
      <p:sp>
        <p:nvSpPr>
          <p:cNvPr id="227" name="Google Shape;227;p26"/>
          <p:cNvSpPr txBox="1"/>
          <p:nvPr>
            <p:ph type="title"/>
          </p:nvPr>
        </p:nvSpPr>
        <p:spPr>
          <a:xfrm>
            <a:off x="629841" y="273844"/>
            <a:ext cx="7886700" cy="9942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solidFill>
                  <a:srgbClr val="000000"/>
                </a:solidFill>
                <a:latin typeface="Staatliches"/>
                <a:ea typeface="Staatliches"/>
                <a:cs typeface="Staatliches"/>
                <a:sym typeface="Staatliches"/>
              </a:rPr>
              <a:t>Equipment Expenditure</a:t>
            </a:r>
            <a:endParaRPr>
              <a:solidFill>
                <a:srgbClr val="000000"/>
              </a:solidFill>
              <a:latin typeface="Staatliches"/>
              <a:ea typeface="Staatliches"/>
              <a:cs typeface="Staatliches"/>
              <a:sym typeface="Staatliches"/>
            </a:endParaRPr>
          </a:p>
        </p:txBody>
      </p:sp>
      <p:pic>
        <p:nvPicPr>
          <p:cNvPr id="228" name="Google Shape;228;p26"/>
          <p:cNvPicPr preferRelativeResize="0"/>
          <p:nvPr/>
        </p:nvPicPr>
        <p:blipFill>
          <a:blip r:embed="rId4">
            <a:alphaModFix/>
          </a:blip>
          <a:stretch>
            <a:fillRect/>
          </a:stretch>
        </p:blipFill>
        <p:spPr>
          <a:xfrm>
            <a:off x="4920625" y="1268050"/>
            <a:ext cx="3954250" cy="3662400"/>
          </a:xfrm>
          <a:prstGeom prst="rect">
            <a:avLst/>
          </a:prstGeom>
          <a:noFill/>
          <a:ln>
            <a:noFill/>
          </a:ln>
        </p:spPr>
      </p:pic>
      <p:sp>
        <p:nvSpPr>
          <p:cNvPr id="229" name="Google Shape;229;p26"/>
          <p:cNvSpPr/>
          <p:nvPr/>
        </p:nvSpPr>
        <p:spPr>
          <a:xfrm>
            <a:off x="677900" y="163225"/>
            <a:ext cx="7886700" cy="884975"/>
          </a:xfrm>
          <a:prstGeom prst="flowChartProcess">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3000">
                <a:latin typeface="Staatliches"/>
                <a:ea typeface="Staatliches"/>
                <a:cs typeface="Staatliches"/>
                <a:sym typeface="Staatliches"/>
              </a:rPr>
              <a:t>Equipment Expenditure</a:t>
            </a:r>
            <a:endParaRPr sz="3000">
              <a:latin typeface="Staatliches"/>
              <a:ea typeface="Staatliches"/>
              <a:cs typeface="Staatliches"/>
              <a:sym typeface="Staatliches"/>
            </a:endParaRPr>
          </a:p>
        </p:txBody>
      </p:sp>
      <p:pic>
        <p:nvPicPr>
          <p:cNvPr id="230" name="Google Shape;230;p26"/>
          <p:cNvPicPr preferRelativeResize="0"/>
          <p:nvPr>
            <p:ph idx="4" type="body"/>
          </p:nvPr>
        </p:nvPicPr>
        <p:blipFill rotWithShape="1">
          <a:blip r:embed="rId5">
            <a:alphaModFix/>
          </a:blip>
          <a:srcRect b="15046" l="32956" r="36240" t="31674"/>
          <a:stretch/>
        </p:blipFill>
        <p:spPr>
          <a:xfrm>
            <a:off x="677900" y="1268050"/>
            <a:ext cx="4120200" cy="3662400"/>
          </a:xfrm>
          <a:prstGeom prst="rect">
            <a:avLst/>
          </a:prstGeom>
          <a:noFill/>
          <a:ln>
            <a:noFill/>
          </a:ln>
        </p:spPr>
      </p:pic>
      <p:pic>
        <p:nvPicPr>
          <p:cNvPr id="231" name="Google Shape;231;p26"/>
          <p:cNvPicPr preferRelativeResize="0"/>
          <p:nvPr/>
        </p:nvPicPr>
        <p:blipFill>
          <a:blip r:embed="rId6">
            <a:alphaModFix/>
          </a:blip>
          <a:stretch>
            <a:fillRect/>
          </a:stretch>
        </p:blipFill>
        <p:spPr>
          <a:xfrm>
            <a:off x="2056952" y="1448075"/>
            <a:ext cx="5286250" cy="3176150"/>
          </a:xfrm>
          <a:prstGeom prst="rect">
            <a:avLst/>
          </a:prstGeom>
          <a:noFill/>
          <a:ln>
            <a:noFill/>
          </a:ln>
        </p:spPr>
      </p:pic>
      <p:sp>
        <p:nvSpPr>
          <p:cNvPr id="232" name="Google Shape;232;p26"/>
          <p:cNvSpPr/>
          <p:nvPr/>
        </p:nvSpPr>
        <p:spPr>
          <a:xfrm>
            <a:off x="1902925" y="2424125"/>
            <a:ext cx="847200" cy="520200"/>
          </a:xfrm>
          <a:prstGeom prst="rightArrow">
            <a:avLst>
              <a:gd fmla="val 50000" name="adj1"/>
              <a:gd fmla="val 50000" name="adj2"/>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26"/>
          <p:cNvSpPr/>
          <p:nvPr/>
        </p:nvSpPr>
        <p:spPr>
          <a:xfrm rot="1543320">
            <a:off x="6332209" y="1770265"/>
            <a:ext cx="428566" cy="1291606"/>
          </a:xfrm>
          <a:prstGeom prst="downArrow">
            <a:avLst>
              <a:gd fmla="val 50000" name="adj1"/>
              <a:gd fmla="val 50000" name="adj2"/>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34" name="Google Shape;234;p26"/>
          <p:cNvPicPr preferRelativeResize="0"/>
          <p:nvPr/>
        </p:nvPicPr>
        <p:blipFill>
          <a:blip r:embed="rId7">
            <a:alphaModFix/>
          </a:blip>
          <a:stretch>
            <a:fillRect/>
          </a:stretch>
        </p:blipFill>
        <p:spPr>
          <a:xfrm>
            <a:off x="2666475" y="1236425"/>
            <a:ext cx="5353050" cy="28956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230"/>
                                        </p:tgtEl>
                                      </p:cBhvr>
                                    </p:animEffect>
                                    <p:set>
                                      <p:cBhvr>
                                        <p:cTn dur="1" fill="hold">
                                          <p:stCondLst>
                                            <p:cond delay="1000"/>
                                          </p:stCondLst>
                                        </p:cTn>
                                        <p:tgtEl>
                                          <p:spTgt spid="230"/>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228"/>
                                        </p:tgtEl>
                                      </p:cBhvr>
                                    </p:animEffect>
                                    <p:set>
                                      <p:cBhvr>
                                        <p:cTn dur="1" fill="hold">
                                          <p:stCondLst>
                                            <p:cond delay="1000"/>
                                          </p:stCondLst>
                                        </p:cTn>
                                        <p:tgtEl>
                                          <p:spTgt spid="228"/>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1"/>
                                        </p:tgtEl>
                                        <p:attrNameLst>
                                          <p:attrName>style.visibility</p:attrName>
                                        </p:attrNameLst>
                                      </p:cBhvr>
                                      <p:to>
                                        <p:strVal val="visible"/>
                                      </p:to>
                                    </p:set>
                                    <p:animEffect filter="fade" transition="in">
                                      <p:cBhvr>
                                        <p:cTn dur="1000"/>
                                        <p:tgtEl>
                                          <p:spTgt spid="23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2"/>
                                        </p:tgtEl>
                                        <p:attrNameLst>
                                          <p:attrName>style.visibility</p:attrName>
                                        </p:attrNameLst>
                                      </p:cBhvr>
                                      <p:to>
                                        <p:strVal val="visible"/>
                                      </p:to>
                                    </p:set>
                                    <p:animEffect filter="fade" transition="in">
                                      <p:cBhvr>
                                        <p:cTn dur="1000"/>
                                        <p:tgtEl>
                                          <p:spTgt spid="23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3"/>
                                        </p:tgtEl>
                                        <p:attrNameLst>
                                          <p:attrName>style.visibility</p:attrName>
                                        </p:attrNameLst>
                                      </p:cBhvr>
                                      <p:to>
                                        <p:strVal val="visible"/>
                                      </p:to>
                                    </p:set>
                                    <p:animEffect filter="fade" transition="in">
                                      <p:cBhvr>
                                        <p:cTn dur="1000"/>
                                        <p:tgtEl>
                                          <p:spTgt spid="23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231"/>
                                        </p:tgtEl>
                                      </p:cBhvr>
                                    </p:animEffect>
                                    <p:set>
                                      <p:cBhvr>
                                        <p:cTn dur="1" fill="hold">
                                          <p:stCondLst>
                                            <p:cond delay="1000"/>
                                          </p:stCondLst>
                                        </p:cTn>
                                        <p:tgtEl>
                                          <p:spTgt spid="231"/>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4"/>
                                        </p:tgtEl>
                                        <p:attrNameLst>
                                          <p:attrName>style.visibility</p:attrName>
                                        </p:attrNameLst>
                                      </p:cBhvr>
                                      <p:to>
                                        <p:strVal val="visible"/>
                                      </p:to>
                                    </p:set>
                                    <p:animEffect filter="fade" transition="in">
                                      <p:cBhvr>
                                        <p:cTn dur="1000"/>
                                        <p:tgtEl>
                                          <p:spTgt spid="23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bg>
      <p:bgPr>
        <a:blipFill>
          <a:blip r:embed="rId3">
            <a:alphaModFix/>
          </a:blip>
          <a:stretch>
            <a:fillRect/>
          </a:stretch>
        </a:blipFill>
      </p:bgPr>
    </p:bg>
    <p:spTree>
      <p:nvGrpSpPr>
        <p:cNvPr id="238" name="Shape 238"/>
        <p:cNvGrpSpPr/>
        <p:nvPr/>
      </p:nvGrpSpPr>
      <p:grpSpPr>
        <a:xfrm>
          <a:off x="0" y="0"/>
          <a:ext cx="0" cy="0"/>
          <a:chOff x="0" y="0"/>
          <a:chExt cx="0" cy="0"/>
        </a:xfrm>
      </p:grpSpPr>
      <p:sp>
        <p:nvSpPr>
          <p:cNvPr id="239" name="Google Shape;239;p27"/>
          <p:cNvSpPr txBox="1"/>
          <p:nvPr>
            <p:ph type="title"/>
          </p:nvPr>
        </p:nvSpPr>
        <p:spPr>
          <a:xfrm>
            <a:off x="547025" y="199525"/>
            <a:ext cx="8475000" cy="9942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sz="3000">
                <a:latin typeface="Staatliches"/>
                <a:ea typeface="Staatliches"/>
                <a:cs typeface="Staatliches"/>
                <a:sym typeface="Staatliches"/>
              </a:rPr>
              <a:t>Death Rates</a:t>
            </a:r>
            <a:endParaRPr sz="3000">
              <a:latin typeface="Staatliches"/>
              <a:ea typeface="Staatliches"/>
              <a:cs typeface="Staatliches"/>
              <a:sym typeface="Staatliches"/>
            </a:endParaRPr>
          </a:p>
        </p:txBody>
      </p:sp>
      <p:sp>
        <p:nvSpPr>
          <p:cNvPr id="240" name="Google Shape;240;p27"/>
          <p:cNvSpPr/>
          <p:nvPr/>
        </p:nvSpPr>
        <p:spPr>
          <a:xfrm>
            <a:off x="6417025" y="1139800"/>
            <a:ext cx="2604900" cy="29286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800">
                <a:latin typeface="Staatliches"/>
                <a:ea typeface="Staatliches"/>
                <a:cs typeface="Staatliches"/>
                <a:sym typeface="Staatliches"/>
              </a:rPr>
              <a:t>The higher the </a:t>
            </a:r>
            <a:r>
              <a:rPr lang="en" sz="1800">
                <a:solidFill>
                  <a:schemeClr val="dk1"/>
                </a:solidFill>
                <a:latin typeface="Staatliches"/>
                <a:ea typeface="Staatliches"/>
                <a:cs typeface="Staatliches"/>
                <a:sym typeface="Staatliches"/>
              </a:rPr>
              <a:t>Diseases Existed, the increase of death is seen</a:t>
            </a:r>
            <a:r>
              <a:rPr lang="en" sz="1800">
                <a:latin typeface="Staatliches"/>
                <a:ea typeface="Staatliches"/>
                <a:cs typeface="Staatliches"/>
                <a:sym typeface="Staatliches"/>
              </a:rPr>
              <a:t> in singapore</a:t>
            </a:r>
            <a:r>
              <a:rPr lang="en" sz="1800">
                <a:solidFill>
                  <a:srgbClr val="93C47D"/>
                </a:solidFill>
                <a:latin typeface="Staatliches"/>
                <a:ea typeface="Staatliches"/>
                <a:cs typeface="Staatliches"/>
                <a:sym typeface="Staatliches"/>
              </a:rPr>
              <a:t> </a:t>
            </a:r>
            <a:r>
              <a:rPr b="1" lang="en" sz="1800">
                <a:solidFill>
                  <a:srgbClr val="93C47D"/>
                </a:solidFill>
                <a:latin typeface="Staatliches"/>
                <a:ea typeface="Staatliches"/>
                <a:cs typeface="Staatliches"/>
                <a:sym typeface="Staatliches"/>
              </a:rPr>
              <a:t>(Hypothesis)</a:t>
            </a:r>
            <a:endParaRPr b="1" sz="1800">
              <a:solidFill>
                <a:srgbClr val="93C47D"/>
              </a:solidFill>
              <a:latin typeface="Staatliches"/>
              <a:ea typeface="Staatliches"/>
              <a:cs typeface="Staatliches"/>
              <a:sym typeface="Staatliches"/>
            </a:endParaRPr>
          </a:p>
          <a:p>
            <a:pPr indent="0" lvl="0" marL="0" rtl="0" algn="l">
              <a:spcBef>
                <a:spcPts val="0"/>
              </a:spcBef>
              <a:spcAft>
                <a:spcPts val="0"/>
              </a:spcAft>
              <a:buNone/>
            </a:pPr>
            <a:r>
              <a:t/>
            </a:r>
            <a:endParaRPr b="1" sz="1800">
              <a:solidFill>
                <a:srgbClr val="93C47D"/>
              </a:solidFill>
              <a:latin typeface="Staatliches"/>
              <a:ea typeface="Staatliches"/>
              <a:cs typeface="Staatliches"/>
              <a:sym typeface="Staatliches"/>
            </a:endParaRPr>
          </a:p>
          <a:p>
            <a:pPr indent="0" lvl="0" marL="0" rtl="0" algn="l">
              <a:spcBef>
                <a:spcPts val="0"/>
              </a:spcBef>
              <a:spcAft>
                <a:spcPts val="0"/>
              </a:spcAft>
              <a:buNone/>
            </a:pPr>
            <a:r>
              <a:rPr lang="en" sz="1800">
                <a:latin typeface="Staatliches"/>
                <a:ea typeface="Staatliches"/>
                <a:cs typeface="Staatliches"/>
                <a:sym typeface="Staatliches"/>
              </a:rPr>
              <a:t>Medical equipment           Reducing the death rates </a:t>
            </a:r>
            <a:endParaRPr sz="1800">
              <a:latin typeface="Staatliches"/>
              <a:ea typeface="Staatliches"/>
              <a:cs typeface="Staatliches"/>
              <a:sym typeface="Staatliches"/>
            </a:endParaRPr>
          </a:p>
          <a:p>
            <a:pPr indent="0" lvl="0" marL="0" rtl="0" algn="l">
              <a:spcBef>
                <a:spcPts val="0"/>
              </a:spcBef>
              <a:spcAft>
                <a:spcPts val="0"/>
              </a:spcAft>
              <a:buNone/>
            </a:pPr>
            <a:r>
              <a:t/>
            </a:r>
            <a:endParaRPr sz="1800">
              <a:latin typeface="Staatliches"/>
              <a:ea typeface="Staatliches"/>
              <a:cs typeface="Staatliches"/>
              <a:sym typeface="Staatliches"/>
            </a:endParaRPr>
          </a:p>
        </p:txBody>
      </p:sp>
      <p:pic>
        <p:nvPicPr>
          <p:cNvPr id="241" name="Google Shape;241;p27"/>
          <p:cNvPicPr preferRelativeResize="0"/>
          <p:nvPr/>
        </p:nvPicPr>
        <p:blipFill rotWithShape="1">
          <a:blip r:embed="rId4">
            <a:alphaModFix/>
          </a:blip>
          <a:srcRect b="17300" l="0" r="23224" t="0"/>
          <a:stretch/>
        </p:blipFill>
        <p:spPr>
          <a:xfrm>
            <a:off x="8085225" y="2854025"/>
            <a:ext cx="288575" cy="279150"/>
          </a:xfrm>
          <a:prstGeom prst="rect">
            <a:avLst/>
          </a:prstGeom>
          <a:noFill/>
          <a:ln>
            <a:noFill/>
          </a:ln>
        </p:spPr>
      </p:pic>
      <p:sp>
        <p:nvSpPr>
          <p:cNvPr id="242" name="Google Shape;242;p27"/>
          <p:cNvSpPr/>
          <p:nvPr/>
        </p:nvSpPr>
        <p:spPr>
          <a:xfrm>
            <a:off x="520425" y="209150"/>
            <a:ext cx="8488275" cy="856450"/>
          </a:xfrm>
          <a:prstGeom prst="flowChartProcess">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3000">
                <a:latin typeface="Staatliches"/>
                <a:ea typeface="Staatliches"/>
                <a:cs typeface="Staatliches"/>
                <a:sym typeface="Staatliches"/>
              </a:rPr>
              <a:t>Death Rates </a:t>
            </a:r>
            <a:endParaRPr sz="3000">
              <a:latin typeface="Staatliches"/>
              <a:ea typeface="Staatliches"/>
              <a:cs typeface="Staatliches"/>
              <a:sym typeface="Staatliches"/>
            </a:endParaRPr>
          </a:p>
        </p:txBody>
      </p:sp>
      <p:pic>
        <p:nvPicPr>
          <p:cNvPr id="243" name="Google Shape;243;p27"/>
          <p:cNvPicPr preferRelativeResize="0"/>
          <p:nvPr/>
        </p:nvPicPr>
        <p:blipFill>
          <a:blip r:embed="rId5">
            <a:alphaModFix/>
          </a:blip>
          <a:stretch>
            <a:fillRect/>
          </a:stretch>
        </p:blipFill>
        <p:spPr>
          <a:xfrm>
            <a:off x="520425" y="1139800"/>
            <a:ext cx="5747651" cy="2984300"/>
          </a:xfrm>
          <a:prstGeom prst="rect">
            <a:avLst/>
          </a:prstGeom>
          <a:noFill/>
          <a:ln>
            <a:noFill/>
          </a:ln>
        </p:spPr>
      </p:pic>
      <p:pic>
        <p:nvPicPr>
          <p:cNvPr id="244" name="Google Shape;244;p27"/>
          <p:cNvPicPr preferRelativeResize="0"/>
          <p:nvPr/>
        </p:nvPicPr>
        <p:blipFill>
          <a:blip r:embed="rId6">
            <a:alphaModFix/>
          </a:blip>
          <a:stretch>
            <a:fillRect/>
          </a:stretch>
        </p:blipFill>
        <p:spPr>
          <a:xfrm>
            <a:off x="520425" y="1154831"/>
            <a:ext cx="5747651" cy="295423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243"/>
                                        </p:tgtEl>
                                        <p:attrNameLst>
                                          <p:attrName>style.visibility</p:attrName>
                                        </p:attrNameLst>
                                      </p:cBhvr>
                                      <p:to>
                                        <p:strVal val="visible"/>
                                      </p:to>
                                    </p:set>
                                    <p:animEffect filter="fade" transition="in">
                                      <p:cBhvr>
                                        <p:cTn dur="1000"/>
                                        <p:tgtEl>
                                          <p:spTgt spid="24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0">
                                            <p:txEl>
                                              <p:pRg end="0" st="0"/>
                                            </p:txEl>
                                          </p:spTgt>
                                        </p:tgtEl>
                                        <p:attrNameLst>
                                          <p:attrName>style.visibility</p:attrName>
                                        </p:attrNameLst>
                                      </p:cBhvr>
                                      <p:to>
                                        <p:strVal val="visible"/>
                                      </p:to>
                                    </p:set>
                                    <p:animEffect filter="fade" transition="in">
                                      <p:cBhvr>
                                        <p:cTn dur="1000"/>
                                        <p:tgtEl>
                                          <p:spTgt spid="24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0">
                                            <p:txEl>
                                              <p:pRg end="1" st="1"/>
                                            </p:txEl>
                                          </p:spTgt>
                                        </p:tgtEl>
                                        <p:attrNameLst>
                                          <p:attrName>style.visibility</p:attrName>
                                        </p:attrNameLst>
                                      </p:cBhvr>
                                      <p:to>
                                        <p:strVal val="visible"/>
                                      </p:to>
                                    </p:set>
                                    <p:animEffect filter="fade" transition="in">
                                      <p:cBhvr>
                                        <p:cTn dur="1000"/>
                                        <p:tgtEl>
                                          <p:spTgt spid="24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0">
                                            <p:txEl>
                                              <p:pRg end="2" st="2"/>
                                            </p:txEl>
                                          </p:spTgt>
                                        </p:tgtEl>
                                        <p:attrNameLst>
                                          <p:attrName>style.visibility</p:attrName>
                                        </p:attrNameLst>
                                      </p:cBhvr>
                                      <p:to>
                                        <p:strVal val="visible"/>
                                      </p:to>
                                    </p:set>
                                    <p:animEffect filter="fade" transition="in">
                                      <p:cBhvr>
                                        <p:cTn dur="1000"/>
                                        <p:tgtEl>
                                          <p:spTgt spid="240">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0">
                                            <p:txEl>
                                              <p:pRg end="3" st="3"/>
                                            </p:txEl>
                                          </p:spTgt>
                                        </p:tgtEl>
                                        <p:attrNameLst>
                                          <p:attrName>style.visibility</p:attrName>
                                        </p:attrNameLst>
                                      </p:cBhvr>
                                      <p:to>
                                        <p:strVal val="visible"/>
                                      </p:to>
                                    </p:set>
                                    <p:animEffect filter="fade" transition="in">
                                      <p:cBhvr>
                                        <p:cTn dur="1000"/>
                                        <p:tgtEl>
                                          <p:spTgt spid="240">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0"/>
                                        </p:tgtEl>
                                        <p:attrNameLst>
                                          <p:attrName>style.visibility</p:attrName>
                                        </p:attrNameLst>
                                      </p:cBhvr>
                                      <p:to>
                                        <p:strVal val="visible"/>
                                      </p:to>
                                    </p:set>
                                    <p:animEffect filter="fade" transition="in">
                                      <p:cBhvr>
                                        <p:cTn dur="1000"/>
                                        <p:tgtEl>
                                          <p:spTgt spid="24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244"/>
                                        </p:tgtEl>
                                      </p:cBhvr>
                                    </p:animEffect>
                                    <p:set>
                                      <p:cBhvr>
                                        <p:cTn dur="1" fill="hold">
                                          <p:stCondLst>
                                            <p:cond delay="1000"/>
                                          </p:stCondLst>
                                        </p:cTn>
                                        <p:tgtEl>
                                          <p:spTgt spid="244"/>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bg>
      <p:bgPr>
        <a:blipFill>
          <a:blip r:embed="rId3">
            <a:alphaModFix/>
          </a:blip>
          <a:stretch>
            <a:fillRect/>
          </a:stretch>
        </a:blipFill>
      </p:bgPr>
    </p:bg>
    <p:spTree>
      <p:nvGrpSpPr>
        <p:cNvPr id="248" name="Shape 248"/>
        <p:cNvGrpSpPr/>
        <p:nvPr/>
      </p:nvGrpSpPr>
      <p:grpSpPr>
        <a:xfrm>
          <a:off x="0" y="0"/>
          <a:ext cx="0" cy="0"/>
          <a:chOff x="0" y="0"/>
          <a:chExt cx="0" cy="0"/>
        </a:xfrm>
      </p:grpSpPr>
      <p:sp>
        <p:nvSpPr>
          <p:cNvPr id="249" name="Google Shape;249;p28"/>
          <p:cNvSpPr/>
          <p:nvPr/>
        </p:nvSpPr>
        <p:spPr>
          <a:xfrm>
            <a:off x="594750" y="402400"/>
            <a:ext cx="7938300" cy="8919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3000">
                <a:latin typeface="Staatliches"/>
                <a:ea typeface="Staatliches"/>
                <a:cs typeface="Staatliches"/>
                <a:sym typeface="Staatliches"/>
              </a:rPr>
              <a:t>Diabetes as a Factor </a:t>
            </a:r>
            <a:endParaRPr sz="3000">
              <a:latin typeface="Staatliches"/>
              <a:ea typeface="Staatliches"/>
              <a:cs typeface="Staatliches"/>
              <a:sym typeface="Staatliches"/>
            </a:endParaRPr>
          </a:p>
        </p:txBody>
      </p:sp>
      <p:pic>
        <p:nvPicPr>
          <p:cNvPr id="250" name="Google Shape;250;p28"/>
          <p:cNvPicPr preferRelativeResize="0"/>
          <p:nvPr/>
        </p:nvPicPr>
        <p:blipFill>
          <a:blip r:embed="rId4">
            <a:alphaModFix/>
          </a:blip>
          <a:stretch>
            <a:fillRect/>
          </a:stretch>
        </p:blipFill>
        <p:spPr>
          <a:xfrm>
            <a:off x="594750" y="1413225"/>
            <a:ext cx="5561750" cy="3209300"/>
          </a:xfrm>
          <a:prstGeom prst="rect">
            <a:avLst/>
          </a:prstGeom>
          <a:noFill/>
          <a:ln>
            <a:noFill/>
          </a:ln>
        </p:spPr>
      </p:pic>
      <p:sp>
        <p:nvSpPr>
          <p:cNvPr id="251" name="Google Shape;251;p28"/>
          <p:cNvSpPr/>
          <p:nvPr/>
        </p:nvSpPr>
        <p:spPr>
          <a:xfrm>
            <a:off x="6156500" y="1472725"/>
            <a:ext cx="2898300" cy="3003000"/>
          </a:xfrm>
          <a:prstGeom prst="flowChartAlternateProcess">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90000"/>
              </a:lnSpc>
              <a:spcBef>
                <a:spcPts val="0"/>
              </a:spcBef>
              <a:spcAft>
                <a:spcPts val="0"/>
              </a:spcAft>
              <a:buNone/>
            </a:pPr>
            <a:r>
              <a:t/>
            </a:r>
            <a:endParaRPr>
              <a:solidFill>
                <a:schemeClr val="dk1"/>
              </a:solidFill>
              <a:latin typeface="Staatliches"/>
              <a:ea typeface="Staatliches"/>
              <a:cs typeface="Staatliches"/>
              <a:sym typeface="Staatliches"/>
            </a:endParaRPr>
          </a:p>
          <a:p>
            <a:pPr indent="0" lvl="0" marL="0" rtl="0" algn="l">
              <a:lnSpc>
                <a:spcPct val="90000"/>
              </a:lnSpc>
              <a:spcBef>
                <a:spcPts val="0"/>
              </a:spcBef>
              <a:spcAft>
                <a:spcPts val="0"/>
              </a:spcAft>
              <a:buNone/>
            </a:pPr>
            <a:r>
              <a:t/>
            </a:r>
            <a:endParaRPr>
              <a:solidFill>
                <a:schemeClr val="dk1"/>
              </a:solidFill>
              <a:latin typeface="Staatliches"/>
              <a:ea typeface="Staatliches"/>
              <a:cs typeface="Staatliches"/>
              <a:sym typeface="Staatliches"/>
            </a:endParaRPr>
          </a:p>
          <a:p>
            <a:pPr indent="0" lvl="0" marL="0" rtl="0" algn="l">
              <a:lnSpc>
                <a:spcPct val="90000"/>
              </a:lnSpc>
              <a:spcBef>
                <a:spcPts val="0"/>
              </a:spcBef>
              <a:spcAft>
                <a:spcPts val="0"/>
              </a:spcAft>
              <a:buNone/>
            </a:pPr>
            <a:r>
              <a:t/>
            </a:r>
            <a:endParaRPr>
              <a:solidFill>
                <a:schemeClr val="dk1"/>
              </a:solidFill>
              <a:latin typeface="Staatliches"/>
              <a:ea typeface="Staatliches"/>
              <a:cs typeface="Staatliches"/>
              <a:sym typeface="Staatliches"/>
            </a:endParaRPr>
          </a:p>
          <a:p>
            <a:pPr indent="0" lvl="0" marL="0" rtl="0" algn="l">
              <a:lnSpc>
                <a:spcPct val="90000"/>
              </a:lnSpc>
              <a:spcBef>
                <a:spcPts val="0"/>
              </a:spcBef>
              <a:spcAft>
                <a:spcPts val="0"/>
              </a:spcAft>
              <a:buNone/>
            </a:pPr>
            <a:r>
              <a:rPr lang="en">
                <a:solidFill>
                  <a:schemeClr val="dk1"/>
                </a:solidFill>
                <a:latin typeface="Staatliches"/>
                <a:ea typeface="Staatliches"/>
                <a:cs typeface="Staatliches"/>
                <a:sym typeface="Staatliches"/>
              </a:rPr>
              <a:t>how 1  out of the 3 (MOH,2019)would be diabetic and how some diseases are actually interconnected with diabetic patients, causing the death rate to increase.</a:t>
            </a:r>
            <a:endParaRPr>
              <a:solidFill>
                <a:schemeClr val="dk1"/>
              </a:solidFill>
              <a:latin typeface="Staatliches"/>
              <a:ea typeface="Staatliches"/>
              <a:cs typeface="Staatliches"/>
              <a:sym typeface="Staatliches"/>
            </a:endParaRPr>
          </a:p>
          <a:p>
            <a:pPr indent="0" lvl="0" marL="0" rtl="0" algn="l">
              <a:lnSpc>
                <a:spcPct val="90000"/>
              </a:lnSpc>
              <a:spcBef>
                <a:spcPts val="0"/>
              </a:spcBef>
              <a:spcAft>
                <a:spcPts val="0"/>
              </a:spcAft>
              <a:buNone/>
            </a:pPr>
            <a:r>
              <a:t/>
            </a:r>
            <a:endParaRPr>
              <a:solidFill>
                <a:schemeClr val="dk1"/>
              </a:solidFill>
              <a:latin typeface="Staatliches"/>
              <a:ea typeface="Staatliches"/>
              <a:cs typeface="Staatliches"/>
              <a:sym typeface="Staatliches"/>
            </a:endParaRPr>
          </a:p>
          <a:p>
            <a:pPr indent="0" lvl="0" marL="0" rtl="0" algn="l">
              <a:lnSpc>
                <a:spcPct val="90000"/>
              </a:lnSpc>
              <a:spcBef>
                <a:spcPts val="0"/>
              </a:spcBef>
              <a:spcAft>
                <a:spcPts val="0"/>
              </a:spcAft>
              <a:buClr>
                <a:schemeClr val="dk1"/>
              </a:buClr>
              <a:buSzPts val="1200"/>
              <a:buFont typeface="Arial"/>
              <a:buNone/>
            </a:pPr>
            <a:r>
              <a:rPr lang="en">
                <a:solidFill>
                  <a:schemeClr val="dk1"/>
                </a:solidFill>
                <a:latin typeface="Staatliches"/>
                <a:ea typeface="Staatliches"/>
                <a:cs typeface="Staatliches"/>
                <a:sym typeface="Staatliches"/>
              </a:rPr>
              <a:t>explains the number of singaporeans getting diabetes is high and how government has been trying to take preventive measures.</a:t>
            </a:r>
            <a:endParaRPr>
              <a:solidFill>
                <a:schemeClr val="dk1"/>
              </a:solidFill>
              <a:latin typeface="Staatliches"/>
              <a:ea typeface="Staatliches"/>
              <a:cs typeface="Staatliches"/>
              <a:sym typeface="Staatliches"/>
            </a:endParaRPr>
          </a:p>
          <a:p>
            <a:pPr indent="0" lvl="0" marL="0" rtl="0" algn="l">
              <a:lnSpc>
                <a:spcPct val="90000"/>
              </a:lnSpc>
              <a:spcBef>
                <a:spcPts val="0"/>
              </a:spcBef>
              <a:spcAft>
                <a:spcPts val="0"/>
              </a:spcAft>
              <a:buNone/>
            </a:pPr>
            <a:r>
              <a:t/>
            </a:r>
            <a:endParaRPr>
              <a:solidFill>
                <a:schemeClr val="dk1"/>
              </a:solidFill>
              <a:latin typeface="Staatliches"/>
              <a:ea typeface="Staatliches"/>
              <a:cs typeface="Staatliches"/>
              <a:sym typeface="Staatliches"/>
            </a:endParaRPr>
          </a:p>
          <a:p>
            <a:pPr indent="0" lvl="0" marL="0" rtl="0" algn="l">
              <a:lnSpc>
                <a:spcPct val="90000"/>
              </a:lnSpc>
              <a:spcBef>
                <a:spcPts val="0"/>
              </a:spcBef>
              <a:spcAft>
                <a:spcPts val="0"/>
              </a:spcAft>
              <a:buNone/>
            </a:pPr>
            <a:r>
              <a:t/>
            </a:r>
            <a:endParaRPr>
              <a:solidFill>
                <a:schemeClr val="dk1"/>
              </a:solidFill>
              <a:latin typeface="Staatliches"/>
              <a:ea typeface="Staatliches"/>
              <a:cs typeface="Staatliches"/>
              <a:sym typeface="Staatliches"/>
            </a:endParaRPr>
          </a:p>
          <a:p>
            <a:pPr indent="0" lvl="0" marL="0" rtl="0" algn="l">
              <a:lnSpc>
                <a:spcPct val="90000"/>
              </a:lnSpc>
              <a:spcBef>
                <a:spcPts val="0"/>
              </a:spcBef>
              <a:spcAft>
                <a:spcPts val="0"/>
              </a:spcAft>
              <a:buClr>
                <a:schemeClr val="dk1"/>
              </a:buClr>
              <a:buSzPts val="1100"/>
              <a:buFont typeface="Arial"/>
              <a:buNone/>
            </a:pPr>
            <a:r>
              <a:t/>
            </a:r>
            <a:endParaRPr>
              <a:solidFill>
                <a:schemeClr val="dk1"/>
              </a:solidFill>
              <a:latin typeface="Staatliches"/>
              <a:ea typeface="Staatliches"/>
              <a:cs typeface="Staatliches"/>
              <a:sym typeface="Staatliches"/>
            </a:endParaRPr>
          </a:p>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0"/>
                                        </p:tgtEl>
                                        <p:attrNameLst>
                                          <p:attrName>style.visibility</p:attrName>
                                        </p:attrNameLst>
                                      </p:cBhvr>
                                      <p:to>
                                        <p:strVal val="visible"/>
                                      </p:to>
                                    </p:set>
                                    <p:animEffect filter="fade" transition="in">
                                      <p:cBhvr>
                                        <p:cTn dur="1000"/>
                                        <p:tgtEl>
                                          <p:spTgt spid="25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1"/>
                                        </p:tgtEl>
                                        <p:attrNameLst>
                                          <p:attrName>style.visibility</p:attrName>
                                        </p:attrNameLst>
                                      </p:cBhvr>
                                      <p:to>
                                        <p:strVal val="visible"/>
                                      </p:to>
                                    </p:set>
                                    <p:animEffect filter="fade" transition="in">
                                      <p:cBhvr>
                                        <p:cTn dur="1000"/>
                                        <p:tgtEl>
                                          <p:spTgt spid="25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1">
                                            <p:txEl>
                                              <p:pRg end="0" st="0"/>
                                            </p:txEl>
                                          </p:spTgt>
                                        </p:tgtEl>
                                        <p:attrNameLst>
                                          <p:attrName>style.visibility</p:attrName>
                                        </p:attrNameLst>
                                      </p:cBhvr>
                                      <p:to>
                                        <p:strVal val="visible"/>
                                      </p:to>
                                    </p:set>
                                    <p:animEffect filter="fade" transition="in">
                                      <p:cBhvr>
                                        <p:cTn dur="1000"/>
                                        <p:tgtEl>
                                          <p:spTgt spid="25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1">
                                            <p:txEl>
                                              <p:pRg end="1" st="1"/>
                                            </p:txEl>
                                          </p:spTgt>
                                        </p:tgtEl>
                                        <p:attrNameLst>
                                          <p:attrName>style.visibility</p:attrName>
                                        </p:attrNameLst>
                                      </p:cBhvr>
                                      <p:to>
                                        <p:strVal val="visible"/>
                                      </p:to>
                                    </p:set>
                                    <p:animEffect filter="fade" transition="in">
                                      <p:cBhvr>
                                        <p:cTn dur="1000"/>
                                        <p:tgtEl>
                                          <p:spTgt spid="25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1">
                                            <p:txEl>
                                              <p:pRg end="2" st="2"/>
                                            </p:txEl>
                                          </p:spTgt>
                                        </p:tgtEl>
                                        <p:attrNameLst>
                                          <p:attrName>style.visibility</p:attrName>
                                        </p:attrNameLst>
                                      </p:cBhvr>
                                      <p:to>
                                        <p:strVal val="visible"/>
                                      </p:to>
                                    </p:set>
                                    <p:animEffect filter="fade" transition="in">
                                      <p:cBhvr>
                                        <p:cTn dur="1000"/>
                                        <p:tgtEl>
                                          <p:spTgt spid="251">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1">
                                            <p:txEl>
                                              <p:pRg end="3" st="3"/>
                                            </p:txEl>
                                          </p:spTgt>
                                        </p:tgtEl>
                                        <p:attrNameLst>
                                          <p:attrName>style.visibility</p:attrName>
                                        </p:attrNameLst>
                                      </p:cBhvr>
                                      <p:to>
                                        <p:strVal val="visible"/>
                                      </p:to>
                                    </p:set>
                                    <p:animEffect filter="fade" transition="in">
                                      <p:cBhvr>
                                        <p:cTn dur="1000"/>
                                        <p:tgtEl>
                                          <p:spTgt spid="251">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1">
                                            <p:txEl>
                                              <p:pRg end="4" st="4"/>
                                            </p:txEl>
                                          </p:spTgt>
                                        </p:tgtEl>
                                        <p:attrNameLst>
                                          <p:attrName>style.visibility</p:attrName>
                                        </p:attrNameLst>
                                      </p:cBhvr>
                                      <p:to>
                                        <p:strVal val="visible"/>
                                      </p:to>
                                    </p:set>
                                    <p:animEffect filter="fade" transition="in">
                                      <p:cBhvr>
                                        <p:cTn dur="1000"/>
                                        <p:tgtEl>
                                          <p:spTgt spid="251">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1">
                                            <p:txEl>
                                              <p:pRg end="5" st="5"/>
                                            </p:txEl>
                                          </p:spTgt>
                                        </p:tgtEl>
                                        <p:attrNameLst>
                                          <p:attrName>style.visibility</p:attrName>
                                        </p:attrNameLst>
                                      </p:cBhvr>
                                      <p:to>
                                        <p:strVal val="visible"/>
                                      </p:to>
                                    </p:set>
                                    <p:animEffect filter="fade" transition="in">
                                      <p:cBhvr>
                                        <p:cTn dur="1000"/>
                                        <p:tgtEl>
                                          <p:spTgt spid="251">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1">
                                            <p:txEl>
                                              <p:pRg end="6" st="6"/>
                                            </p:txEl>
                                          </p:spTgt>
                                        </p:tgtEl>
                                        <p:attrNameLst>
                                          <p:attrName>style.visibility</p:attrName>
                                        </p:attrNameLst>
                                      </p:cBhvr>
                                      <p:to>
                                        <p:strVal val="visible"/>
                                      </p:to>
                                    </p:set>
                                    <p:animEffect filter="fade" transition="in">
                                      <p:cBhvr>
                                        <p:cTn dur="1000"/>
                                        <p:tgtEl>
                                          <p:spTgt spid="251">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1">
                                            <p:txEl>
                                              <p:pRg end="7" st="7"/>
                                            </p:txEl>
                                          </p:spTgt>
                                        </p:tgtEl>
                                        <p:attrNameLst>
                                          <p:attrName>style.visibility</p:attrName>
                                        </p:attrNameLst>
                                      </p:cBhvr>
                                      <p:to>
                                        <p:strVal val="visible"/>
                                      </p:to>
                                    </p:set>
                                    <p:animEffect filter="fade" transition="in">
                                      <p:cBhvr>
                                        <p:cTn dur="1000"/>
                                        <p:tgtEl>
                                          <p:spTgt spid="251">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1">
                                            <p:txEl>
                                              <p:pRg end="8" st="8"/>
                                            </p:txEl>
                                          </p:spTgt>
                                        </p:tgtEl>
                                        <p:attrNameLst>
                                          <p:attrName>style.visibility</p:attrName>
                                        </p:attrNameLst>
                                      </p:cBhvr>
                                      <p:to>
                                        <p:strVal val="visible"/>
                                      </p:to>
                                    </p:set>
                                    <p:animEffect filter="fade" transition="in">
                                      <p:cBhvr>
                                        <p:cTn dur="1000"/>
                                        <p:tgtEl>
                                          <p:spTgt spid="251">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1">
                                            <p:txEl>
                                              <p:pRg end="9" st="9"/>
                                            </p:txEl>
                                          </p:spTgt>
                                        </p:tgtEl>
                                        <p:attrNameLst>
                                          <p:attrName>style.visibility</p:attrName>
                                        </p:attrNameLst>
                                      </p:cBhvr>
                                      <p:to>
                                        <p:strVal val="visible"/>
                                      </p:to>
                                    </p:set>
                                    <p:animEffect filter="fade" transition="in">
                                      <p:cBhvr>
                                        <p:cTn dur="1000"/>
                                        <p:tgtEl>
                                          <p:spTgt spid="251">
                                            <p:txEl>
                                              <p:pRg end="9" st="9"/>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55" name="Shape 255"/>
        <p:cNvGrpSpPr/>
        <p:nvPr/>
      </p:nvGrpSpPr>
      <p:grpSpPr>
        <a:xfrm>
          <a:off x="0" y="0"/>
          <a:ext cx="0" cy="0"/>
          <a:chOff x="0" y="0"/>
          <a:chExt cx="0" cy="0"/>
        </a:xfrm>
      </p:grpSpPr>
      <p:sp>
        <p:nvSpPr>
          <p:cNvPr id="256" name="Google Shape;256;p29"/>
          <p:cNvSpPr/>
          <p:nvPr/>
        </p:nvSpPr>
        <p:spPr>
          <a:xfrm>
            <a:off x="0" y="0"/>
            <a:ext cx="9144000" cy="51435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pic>
        <p:nvPicPr>
          <p:cNvPr id="257" name="Google Shape;257;p29"/>
          <p:cNvPicPr preferRelativeResize="0"/>
          <p:nvPr/>
        </p:nvPicPr>
        <p:blipFill rotWithShape="1">
          <a:blip r:embed="rId3">
            <a:alphaModFix/>
          </a:blip>
          <a:srcRect b="2" l="28113" r="2" t="0"/>
          <a:stretch/>
        </p:blipFill>
        <p:spPr>
          <a:xfrm>
            <a:off x="3082595" y="8"/>
            <a:ext cx="6061405" cy="5143493"/>
          </a:xfrm>
          <a:custGeom>
            <a:rect b="b" l="l" r="r" t="t"/>
            <a:pathLst>
              <a:path extrusionOk="0" h="6858000" w="8081873">
                <a:moveTo>
                  <a:pt x="0" y="0"/>
                </a:moveTo>
                <a:lnTo>
                  <a:pt x="8081873" y="0"/>
                </a:lnTo>
                <a:lnTo>
                  <a:pt x="8081873" y="6858000"/>
                </a:lnTo>
                <a:lnTo>
                  <a:pt x="0" y="6858000"/>
                </a:lnTo>
                <a:lnTo>
                  <a:pt x="68897" y="6734633"/>
                </a:lnTo>
                <a:cubicBezTo>
                  <a:pt x="558802" y="5812845"/>
                  <a:pt x="848920" y="4668597"/>
                  <a:pt x="848920" y="3429000"/>
                </a:cubicBezTo>
                <a:cubicBezTo>
                  <a:pt x="848920" y="2189404"/>
                  <a:pt x="558802" y="1045156"/>
                  <a:pt x="68897" y="123368"/>
                </a:cubicBezTo>
                <a:close/>
              </a:path>
            </a:pathLst>
          </a:custGeom>
          <a:noFill/>
          <a:ln>
            <a:noFill/>
          </a:ln>
        </p:spPr>
      </p:pic>
      <p:sp>
        <p:nvSpPr>
          <p:cNvPr id="258" name="Google Shape;258;p29"/>
          <p:cNvSpPr/>
          <p:nvPr/>
        </p:nvSpPr>
        <p:spPr>
          <a:xfrm>
            <a:off x="0" y="0"/>
            <a:ext cx="3719285" cy="5143500"/>
          </a:xfrm>
          <a:custGeom>
            <a:rect b="b" l="l" r="r" t="t"/>
            <a:pathLst>
              <a:path extrusionOk="0" h="6858000" w="4959047">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solidFill>
            <a:schemeClr val="lt1"/>
          </a:solidFill>
          <a:ln cap="flat" cmpd="sng" w="9525">
            <a:solidFill>
              <a:srgbClr val="E9EDF1"/>
            </a:solidFill>
            <a:prstDash val="solid"/>
            <a:miter lim="800000"/>
            <a:headEnd len="sm" w="sm" type="none"/>
            <a:tailEnd len="sm" w="sm" type="none"/>
          </a:ln>
          <a:effectLst>
            <a:outerShdw blurRad="50800" rotWithShape="0" algn="l" dist="38100">
              <a:srgbClr val="D8D8D8">
                <a:alpha val="29411"/>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259" name="Google Shape;259;p29"/>
          <p:cNvSpPr/>
          <p:nvPr/>
        </p:nvSpPr>
        <p:spPr>
          <a:xfrm>
            <a:off x="0" y="0"/>
            <a:ext cx="3711665" cy="5143500"/>
          </a:xfrm>
          <a:custGeom>
            <a:rect b="b" l="l" r="r" t="t"/>
            <a:pathLst>
              <a:path extrusionOk="0" h="6858000" w="4948887">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260" name="Google Shape;260;p29"/>
          <p:cNvSpPr txBox="1"/>
          <p:nvPr>
            <p:ph type="title"/>
          </p:nvPr>
        </p:nvSpPr>
        <p:spPr>
          <a:xfrm>
            <a:off x="358486" y="841772"/>
            <a:ext cx="3017520" cy="2403100"/>
          </a:xfrm>
          <a:prstGeom prst="rect">
            <a:avLst/>
          </a:prstGeom>
          <a:noFill/>
          <a:ln>
            <a:noFill/>
          </a:ln>
        </p:spPr>
        <p:txBody>
          <a:bodyPr anchorCtr="0" anchor="b" bIns="34275" lIns="68575" spcFirstLastPara="1" rIns="68575" wrap="square" tIns="34275">
            <a:noAutofit/>
          </a:bodyPr>
          <a:lstStyle/>
          <a:p>
            <a:pPr indent="0" lvl="0" marL="0" rtl="0" algn="l">
              <a:lnSpc>
                <a:spcPct val="90000"/>
              </a:lnSpc>
              <a:spcBef>
                <a:spcPts val="0"/>
              </a:spcBef>
              <a:spcAft>
                <a:spcPts val="0"/>
              </a:spcAft>
              <a:buClr>
                <a:schemeClr val="dk1"/>
              </a:buClr>
              <a:buSzPts val="2800"/>
              <a:buFont typeface="Calibri"/>
              <a:buNone/>
            </a:pPr>
            <a:r>
              <a:rPr lang="en" sz="2800">
                <a:latin typeface="Staatliches"/>
                <a:ea typeface="Staatliches"/>
                <a:cs typeface="Staatliches"/>
                <a:sym typeface="Staatliches"/>
              </a:rPr>
              <a:t>Recommendations and solutions </a:t>
            </a:r>
            <a:endParaRPr sz="1100">
              <a:latin typeface="Staatliches"/>
              <a:ea typeface="Staatliches"/>
              <a:cs typeface="Staatliches"/>
              <a:sym typeface="Staatliches"/>
            </a:endParaRPr>
          </a:p>
        </p:txBody>
      </p:sp>
      <p:sp>
        <p:nvSpPr>
          <p:cNvPr id="261" name="Google Shape;261;p29"/>
          <p:cNvSpPr/>
          <p:nvPr/>
        </p:nvSpPr>
        <p:spPr>
          <a:xfrm rot="5400000">
            <a:off x="569941" y="260093"/>
            <a:ext cx="109728" cy="528066"/>
          </a:xfrm>
          <a:prstGeom prst="rect">
            <a:avLst/>
          </a:prstGeom>
          <a:solidFill>
            <a:schemeClr val="accent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262" name="Google Shape;262;p29"/>
          <p:cNvSpPr/>
          <p:nvPr/>
        </p:nvSpPr>
        <p:spPr>
          <a:xfrm>
            <a:off x="360772" y="3410190"/>
            <a:ext cx="3017520" cy="13716"/>
          </a:xfrm>
          <a:prstGeom prst="rect">
            <a:avLst/>
          </a:prstGeom>
          <a:solidFill>
            <a:srgbClr val="D5D5D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266" name="Shape 266"/>
        <p:cNvGrpSpPr/>
        <p:nvPr/>
      </p:nvGrpSpPr>
      <p:grpSpPr>
        <a:xfrm>
          <a:off x="0" y="0"/>
          <a:ext cx="0" cy="0"/>
          <a:chOff x="0" y="0"/>
          <a:chExt cx="0" cy="0"/>
        </a:xfrm>
      </p:grpSpPr>
      <p:sp>
        <p:nvSpPr>
          <p:cNvPr id="267" name="Google Shape;267;p30"/>
          <p:cNvSpPr txBox="1"/>
          <p:nvPr>
            <p:ph type="title"/>
          </p:nvPr>
        </p:nvSpPr>
        <p:spPr>
          <a:xfrm>
            <a:off x="6504725" y="3314825"/>
            <a:ext cx="2473200" cy="837000"/>
          </a:xfrm>
          <a:prstGeom prst="rect">
            <a:avLst/>
          </a:prstGeom>
          <a:solidFill>
            <a:srgbClr val="FFFFFF"/>
          </a:solidFill>
          <a:ln>
            <a:noFill/>
          </a:ln>
        </p:spPr>
        <p:txBody>
          <a:bodyPr anchorCtr="0" anchor="b" bIns="34275" lIns="68575" spcFirstLastPara="1" rIns="68575" wrap="square" tIns="34275">
            <a:noAutofit/>
          </a:bodyPr>
          <a:lstStyle/>
          <a:p>
            <a:pPr indent="0" lvl="0" marL="0" rtl="0" algn="l">
              <a:lnSpc>
                <a:spcPct val="90000"/>
              </a:lnSpc>
              <a:spcBef>
                <a:spcPts val="0"/>
              </a:spcBef>
              <a:spcAft>
                <a:spcPts val="0"/>
              </a:spcAft>
              <a:buSzPts val="2400"/>
              <a:buNone/>
            </a:pPr>
            <a:r>
              <a:t/>
            </a:r>
            <a:endParaRPr sz="1800">
              <a:latin typeface="Staatliches"/>
              <a:ea typeface="Staatliches"/>
              <a:cs typeface="Staatliches"/>
              <a:sym typeface="Staatliches"/>
            </a:endParaRPr>
          </a:p>
          <a:p>
            <a:pPr indent="0" lvl="0" marL="0" rtl="0" algn="l">
              <a:lnSpc>
                <a:spcPct val="90000"/>
              </a:lnSpc>
              <a:spcBef>
                <a:spcPts val="0"/>
              </a:spcBef>
              <a:spcAft>
                <a:spcPts val="0"/>
              </a:spcAft>
              <a:buSzPts val="2400"/>
              <a:buNone/>
            </a:pPr>
            <a:r>
              <a:t/>
            </a:r>
            <a:endParaRPr sz="1800">
              <a:latin typeface="Staatliches"/>
              <a:ea typeface="Staatliches"/>
              <a:cs typeface="Staatliches"/>
              <a:sym typeface="Staatliches"/>
            </a:endParaRPr>
          </a:p>
          <a:p>
            <a:pPr indent="0" lvl="0" marL="0" rtl="0" algn="l">
              <a:lnSpc>
                <a:spcPct val="90000"/>
              </a:lnSpc>
              <a:spcBef>
                <a:spcPts val="0"/>
              </a:spcBef>
              <a:spcAft>
                <a:spcPts val="0"/>
              </a:spcAft>
              <a:buSzPts val="2400"/>
              <a:buNone/>
            </a:pPr>
            <a:r>
              <a:rPr lang="en" sz="1800">
                <a:latin typeface="Staatliches"/>
                <a:ea typeface="Staatliches"/>
                <a:cs typeface="Staatliches"/>
                <a:sym typeface="Staatliches"/>
              </a:rPr>
              <a:t>Rising healthcare Cost</a:t>
            </a:r>
            <a:endParaRPr>
              <a:latin typeface="Staatliches"/>
              <a:ea typeface="Staatliches"/>
              <a:cs typeface="Staatliches"/>
              <a:sym typeface="Staatliches"/>
            </a:endParaRPr>
          </a:p>
          <a:p>
            <a:pPr indent="0" lvl="0" marL="0" rtl="0" algn="l">
              <a:lnSpc>
                <a:spcPct val="90000"/>
              </a:lnSpc>
              <a:spcBef>
                <a:spcPts val="0"/>
              </a:spcBef>
              <a:spcAft>
                <a:spcPts val="0"/>
              </a:spcAft>
              <a:buSzPts val="2400"/>
              <a:buNone/>
            </a:pPr>
            <a:r>
              <a:t/>
            </a:r>
            <a:endParaRPr>
              <a:latin typeface="Staatliches"/>
              <a:ea typeface="Staatliches"/>
              <a:cs typeface="Staatliches"/>
              <a:sym typeface="Staatliches"/>
            </a:endParaRPr>
          </a:p>
        </p:txBody>
      </p:sp>
      <p:sp>
        <p:nvSpPr>
          <p:cNvPr id="268" name="Google Shape;268;p30"/>
          <p:cNvSpPr txBox="1"/>
          <p:nvPr/>
        </p:nvSpPr>
        <p:spPr>
          <a:xfrm>
            <a:off x="679500" y="169275"/>
            <a:ext cx="7715100" cy="673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0" i="0" lang="en" sz="3000" u="none" cap="none" strike="noStrike">
                <a:solidFill>
                  <a:srgbClr val="000000"/>
                </a:solidFill>
                <a:latin typeface="Calibri"/>
                <a:ea typeface="Calibri"/>
                <a:cs typeface="Calibri"/>
                <a:sym typeface="Calibri"/>
              </a:rPr>
              <a:t>Challenges Faced by the Government </a:t>
            </a:r>
            <a:endParaRPr b="0" i="0" sz="3000" u="none" cap="none" strike="noStrike">
              <a:solidFill>
                <a:srgbClr val="000000"/>
              </a:solidFill>
              <a:latin typeface="Calibri"/>
              <a:ea typeface="Calibri"/>
              <a:cs typeface="Calibri"/>
              <a:sym typeface="Calibri"/>
            </a:endParaRPr>
          </a:p>
        </p:txBody>
      </p:sp>
      <p:pic>
        <p:nvPicPr>
          <p:cNvPr id="269" name="Google Shape;269;p30"/>
          <p:cNvPicPr preferRelativeResize="0"/>
          <p:nvPr/>
        </p:nvPicPr>
        <p:blipFill rotWithShape="1">
          <a:blip r:embed="rId4">
            <a:alphaModFix/>
          </a:blip>
          <a:srcRect b="0" l="0" r="0" t="0"/>
          <a:stretch/>
        </p:blipFill>
        <p:spPr>
          <a:xfrm>
            <a:off x="800775" y="1402300"/>
            <a:ext cx="2786125" cy="1661175"/>
          </a:xfrm>
          <a:prstGeom prst="rect">
            <a:avLst/>
          </a:prstGeom>
          <a:noFill/>
          <a:ln>
            <a:noFill/>
          </a:ln>
        </p:spPr>
      </p:pic>
      <p:sp>
        <p:nvSpPr>
          <p:cNvPr id="270" name="Google Shape;270;p30"/>
          <p:cNvSpPr txBox="1"/>
          <p:nvPr/>
        </p:nvSpPr>
        <p:spPr>
          <a:xfrm>
            <a:off x="897075" y="3314825"/>
            <a:ext cx="2617200" cy="837000"/>
          </a:xfrm>
          <a:prstGeom prst="rect">
            <a:avLst/>
          </a:pr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i="0" lang="en" sz="1800" u="none" cap="none" strike="noStrike">
                <a:solidFill>
                  <a:srgbClr val="000000"/>
                </a:solidFill>
                <a:latin typeface="Staatliches"/>
                <a:ea typeface="Staatliches"/>
                <a:cs typeface="Staatliches"/>
                <a:sym typeface="Staatliches"/>
              </a:rPr>
              <a:t>Increased In Ageing Population</a:t>
            </a:r>
            <a:endParaRPr i="0" sz="1800" u="none" cap="none" strike="noStrike">
              <a:solidFill>
                <a:srgbClr val="000000"/>
              </a:solidFill>
              <a:latin typeface="Staatliches"/>
              <a:ea typeface="Staatliches"/>
              <a:cs typeface="Staatliches"/>
              <a:sym typeface="Staatliches"/>
            </a:endParaRPr>
          </a:p>
        </p:txBody>
      </p:sp>
      <p:pic>
        <p:nvPicPr>
          <p:cNvPr id="271" name="Google Shape;271;p30"/>
          <p:cNvPicPr preferRelativeResize="0"/>
          <p:nvPr/>
        </p:nvPicPr>
        <p:blipFill rotWithShape="1">
          <a:blip r:embed="rId5">
            <a:alphaModFix/>
          </a:blip>
          <a:srcRect b="0" l="0" r="0" t="0"/>
          <a:stretch/>
        </p:blipFill>
        <p:spPr>
          <a:xfrm>
            <a:off x="3728013" y="1402300"/>
            <a:ext cx="2491749" cy="1661166"/>
          </a:xfrm>
          <a:prstGeom prst="rect">
            <a:avLst/>
          </a:prstGeom>
          <a:noFill/>
          <a:ln>
            <a:noFill/>
          </a:ln>
        </p:spPr>
      </p:pic>
      <p:sp>
        <p:nvSpPr>
          <p:cNvPr id="272" name="Google Shape;272;p30"/>
          <p:cNvSpPr txBox="1"/>
          <p:nvPr/>
        </p:nvSpPr>
        <p:spPr>
          <a:xfrm>
            <a:off x="3857825" y="3314700"/>
            <a:ext cx="2325600" cy="837000"/>
          </a:xfrm>
          <a:prstGeom prst="rect">
            <a:avLst/>
          </a:pr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i="0" lang="en" sz="1800" u="none" cap="none" strike="noStrike">
                <a:solidFill>
                  <a:srgbClr val="000000"/>
                </a:solidFill>
                <a:latin typeface="Staatliches"/>
                <a:ea typeface="Staatliches"/>
                <a:cs typeface="Staatliches"/>
                <a:sym typeface="Staatliches"/>
              </a:rPr>
              <a:t>Limitation of Healthcare Workers </a:t>
            </a:r>
            <a:endParaRPr i="0" sz="1800" u="none" cap="none" strike="noStrike">
              <a:solidFill>
                <a:srgbClr val="000000"/>
              </a:solidFill>
              <a:latin typeface="Staatliches"/>
              <a:ea typeface="Staatliches"/>
              <a:cs typeface="Staatliches"/>
              <a:sym typeface="Staatliches"/>
            </a:endParaRPr>
          </a:p>
        </p:txBody>
      </p:sp>
      <p:pic>
        <p:nvPicPr>
          <p:cNvPr id="273" name="Google Shape;273;p30"/>
          <p:cNvPicPr preferRelativeResize="0"/>
          <p:nvPr/>
        </p:nvPicPr>
        <p:blipFill rotWithShape="1">
          <a:blip r:embed="rId6">
            <a:alphaModFix/>
          </a:blip>
          <a:srcRect b="0" l="0" r="0" t="0"/>
          <a:stretch/>
        </p:blipFill>
        <p:spPr>
          <a:xfrm>
            <a:off x="6360875" y="1381225"/>
            <a:ext cx="2617050" cy="1623450"/>
          </a:xfrm>
          <a:prstGeom prst="rect">
            <a:avLst/>
          </a:prstGeom>
          <a:noFill/>
          <a:ln>
            <a:noFill/>
          </a:ln>
        </p:spPr>
      </p:pic>
      <p:sp>
        <p:nvSpPr>
          <p:cNvPr id="274" name="Google Shape;274;p30"/>
          <p:cNvSpPr/>
          <p:nvPr/>
        </p:nvSpPr>
        <p:spPr>
          <a:xfrm>
            <a:off x="728550" y="169275"/>
            <a:ext cx="7670700" cy="8370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3000">
              <a:latin typeface="Staatliches"/>
              <a:ea typeface="Staatliches"/>
              <a:cs typeface="Staatliches"/>
              <a:sym typeface="Staatliches"/>
            </a:endParaRPr>
          </a:p>
          <a:p>
            <a:pPr indent="0" lvl="0" marL="0" rtl="0" algn="l">
              <a:spcBef>
                <a:spcPts val="0"/>
              </a:spcBef>
              <a:spcAft>
                <a:spcPts val="0"/>
              </a:spcAft>
              <a:buNone/>
            </a:pPr>
            <a:r>
              <a:rPr b="1" lang="en" sz="3000">
                <a:latin typeface="Staatliches"/>
                <a:ea typeface="Staatliches"/>
                <a:cs typeface="Staatliches"/>
                <a:sym typeface="Staatliches"/>
              </a:rPr>
              <a:t>Challenges faced by the government </a:t>
            </a:r>
            <a:endParaRPr sz="3000">
              <a:latin typeface="Staatliches"/>
              <a:ea typeface="Staatliches"/>
              <a:cs typeface="Staatliches"/>
              <a:sym typeface="Staatliches"/>
            </a:endParaRPr>
          </a:p>
          <a:p>
            <a:pPr indent="0" lvl="0" marL="0" rtl="0" algn="l">
              <a:spcBef>
                <a:spcPts val="0"/>
              </a:spcBef>
              <a:spcAft>
                <a:spcPts val="0"/>
              </a:spcAft>
              <a:buNone/>
            </a:pPr>
            <a:r>
              <a:t/>
            </a:r>
            <a:endParaRPr sz="3000">
              <a:latin typeface="Staatliches"/>
              <a:ea typeface="Staatliches"/>
              <a:cs typeface="Staatliches"/>
              <a:sym typeface="Staatliche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9"/>
                                        </p:tgtEl>
                                        <p:attrNameLst>
                                          <p:attrName>style.visibility</p:attrName>
                                        </p:attrNameLst>
                                      </p:cBhvr>
                                      <p:to>
                                        <p:strVal val="visible"/>
                                      </p:to>
                                    </p:set>
                                    <p:animEffect filter="fade" transition="in">
                                      <p:cBhvr>
                                        <p:cTn dur="1000"/>
                                        <p:tgtEl>
                                          <p:spTgt spid="26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0"/>
                                        </p:tgtEl>
                                        <p:attrNameLst>
                                          <p:attrName>style.visibility</p:attrName>
                                        </p:attrNameLst>
                                      </p:cBhvr>
                                      <p:to>
                                        <p:strVal val="visible"/>
                                      </p:to>
                                    </p:set>
                                    <p:animEffect filter="fade" transition="in">
                                      <p:cBhvr>
                                        <p:cTn dur="1000"/>
                                        <p:tgtEl>
                                          <p:spTgt spid="27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1"/>
                                        </p:tgtEl>
                                        <p:attrNameLst>
                                          <p:attrName>style.visibility</p:attrName>
                                        </p:attrNameLst>
                                      </p:cBhvr>
                                      <p:to>
                                        <p:strVal val="visible"/>
                                      </p:to>
                                    </p:set>
                                    <p:animEffect filter="fade" transition="in">
                                      <p:cBhvr>
                                        <p:cTn dur="1000"/>
                                        <p:tgtEl>
                                          <p:spTgt spid="27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2"/>
                                        </p:tgtEl>
                                        <p:attrNameLst>
                                          <p:attrName>style.visibility</p:attrName>
                                        </p:attrNameLst>
                                      </p:cBhvr>
                                      <p:to>
                                        <p:strVal val="visible"/>
                                      </p:to>
                                    </p:set>
                                    <p:animEffect filter="fade" transition="in">
                                      <p:cBhvr>
                                        <p:cTn dur="1000"/>
                                        <p:tgtEl>
                                          <p:spTgt spid="27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3"/>
                                        </p:tgtEl>
                                        <p:attrNameLst>
                                          <p:attrName>style.visibility</p:attrName>
                                        </p:attrNameLst>
                                      </p:cBhvr>
                                      <p:to>
                                        <p:strVal val="visible"/>
                                      </p:to>
                                    </p:set>
                                    <p:animEffect filter="fade" transition="in">
                                      <p:cBhvr>
                                        <p:cTn dur="1000"/>
                                        <p:tgtEl>
                                          <p:spTgt spid="27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7"/>
                                        </p:tgtEl>
                                        <p:attrNameLst>
                                          <p:attrName>style.visibility</p:attrName>
                                        </p:attrNameLst>
                                      </p:cBhvr>
                                      <p:to>
                                        <p:strVal val="visible"/>
                                      </p:to>
                                    </p:set>
                                    <p:animEffect filter="fade" transition="in">
                                      <p:cBhvr>
                                        <p:cTn dur="1000"/>
                                        <p:tgtEl>
                                          <p:spTgt spid="26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278" name="Shape 278"/>
        <p:cNvGrpSpPr/>
        <p:nvPr/>
      </p:nvGrpSpPr>
      <p:grpSpPr>
        <a:xfrm>
          <a:off x="0" y="0"/>
          <a:ext cx="0" cy="0"/>
          <a:chOff x="0" y="0"/>
          <a:chExt cx="0" cy="0"/>
        </a:xfrm>
      </p:grpSpPr>
      <p:pic>
        <p:nvPicPr>
          <p:cNvPr id="279" name="Google Shape;279;p31"/>
          <p:cNvPicPr preferRelativeResize="0"/>
          <p:nvPr/>
        </p:nvPicPr>
        <p:blipFill rotWithShape="1">
          <a:blip r:embed="rId4">
            <a:alphaModFix/>
          </a:blip>
          <a:srcRect b="0" l="0" r="0" t="0"/>
          <a:stretch/>
        </p:blipFill>
        <p:spPr>
          <a:xfrm>
            <a:off x="5983075" y="1392600"/>
            <a:ext cx="2463614" cy="2250725"/>
          </a:xfrm>
          <a:prstGeom prst="rect">
            <a:avLst/>
          </a:prstGeom>
          <a:noFill/>
          <a:ln>
            <a:noFill/>
          </a:ln>
        </p:spPr>
      </p:pic>
      <p:sp>
        <p:nvSpPr>
          <p:cNvPr id="280" name="Google Shape;280;p31"/>
          <p:cNvSpPr/>
          <p:nvPr/>
        </p:nvSpPr>
        <p:spPr>
          <a:xfrm>
            <a:off x="686325" y="398475"/>
            <a:ext cx="8012700" cy="6987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3000">
                <a:latin typeface="Staatliches"/>
                <a:ea typeface="Staatliches"/>
                <a:cs typeface="Staatliches"/>
                <a:sym typeface="Staatliches"/>
              </a:rPr>
              <a:t>Solutions </a:t>
            </a:r>
            <a:endParaRPr sz="3000">
              <a:latin typeface="Staatliches"/>
              <a:ea typeface="Staatliches"/>
              <a:cs typeface="Staatliches"/>
              <a:sym typeface="Staatliches"/>
            </a:endParaRPr>
          </a:p>
        </p:txBody>
      </p:sp>
      <p:pic>
        <p:nvPicPr>
          <p:cNvPr id="281" name="Google Shape;281;p31"/>
          <p:cNvPicPr preferRelativeResize="0"/>
          <p:nvPr/>
        </p:nvPicPr>
        <p:blipFill>
          <a:blip r:embed="rId5">
            <a:alphaModFix/>
          </a:blip>
          <a:stretch>
            <a:fillRect/>
          </a:stretch>
        </p:blipFill>
        <p:spPr>
          <a:xfrm>
            <a:off x="769750" y="1392600"/>
            <a:ext cx="2250725" cy="2250725"/>
          </a:xfrm>
          <a:prstGeom prst="rect">
            <a:avLst/>
          </a:prstGeom>
          <a:noFill/>
          <a:ln>
            <a:noFill/>
          </a:ln>
        </p:spPr>
      </p:pic>
      <p:sp>
        <p:nvSpPr>
          <p:cNvPr id="282" name="Google Shape;282;p31"/>
          <p:cNvSpPr/>
          <p:nvPr/>
        </p:nvSpPr>
        <p:spPr>
          <a:xfrm>
            <a:off x="789575" y="3749750"/>
            <a:ext cx="2250600" cy="13938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800">
                <a:latin typeface="Staatliches"/>
                <a:ea typeface="Staatliches"/>
                <a:cs typeface="Staatliches"/>
                <a:sym typeface="Staatliches"/>
              </a:rPr>
              <a:t>Elder friendly Housing</a:t>
            </a:r>
            <a:endParaRPr sz="1800">
              <a:latin typeface="Staatliches"/>
              <a:ea typeface="Staatliches"/>
              <a:cs typeface="Staatliches"/>
              <a:sym typeface="Staatliches"/>
            </a:endParaRPr>
          </a:p>
          <a:p>
            <a:pPr indent="0" lvl="0" marL="0" rtl="0" algn="l">
              <a:spcBef>
                <a:spcPts val="0"/>
              </a:spcBef>
              <a:spcAft>
                <a:spcPts val="0"/>
              </a:spcAft>
              <a:buNone/>
            </a:pPr>
            <a:r>
              <a:rPr lang="en" sz="1800">
                <a:latin typeface="Staatliches"/>
                <a:ea typeface="Staatliches"/>
                <a:cs typeface="Staatliches"/>
                <a:sym typeface="Staatliches"/>
              </a:rPr>
              <a:t>Senior Mobility and Enabling fund(2018-2022) </a:t>
            </a:r>
            <a:endParaRPr sz="1800">
              <a:latin typeface="Staatliches"/>
              <a:ea typeface="Staatliches"/>
              <a:cs typeface="Staatliches"/>
              <a:sym typeface="Staatliches"/>
            </a:endParaRPr>
          </a:p>
        </p:txBody>
      </p:sp>
      <p:pic>
        <p:nvPicPr>
          <p:cNvPr id="283" name="Google Shape;283;p31"/>
          <p:cNvPicPr preferRelativeResize="0"/>
          <p:nvPr/>
        </p:nvPicPr>
        <p:blipFill>
          <a:blip r:embed="rId6">
            <a:alphaModFix/>
          </a:blip>
          <a:stretch>
            <a:fillRect/>
          </a:stretch>
        </p:blipFill>
        <p:spPr>
          <a:xfrm>
            <a:off x="3296738" y="1500175"/>
            <a:ext cx="2143125" cy="2143125"/>
          </a:xfrm>
          <a:prstGeom prst="rect">
            <a:avLst/>
          </a:prstGeom>
          <a:noFill/>
          <a:ln>
            <a:noFill/>
          </a:ln>
        </p:spPr>
      </p:pic>
      <p:sp>
        <p:nvSpPr>
          <p:cNvPr id="284" name="Google Shape;284;p31"/>
          <p:cNvSpPr/>
          <p:nvPr/>
        </p:nvSpPr>
        <p:spPr>
          <a:xfrm>
            <a:off x="3296525" y="3749750"/>
            <a:ext cx="2410500" cy="13938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latin typeface="Staatliches"/>
              <a:ea typeface="Staatliches"/>
              <a:cs typeface="Staatliches"/>
              <a:sym typeface="Staatliches"/>
            </a:endParaRPr>
          </a:p>
          <a:p>
            <a:pPr indent="0" lvl="0" marL="0" rtl="0" algn="l">
              <a:spcBef>
                <a:spcPts val="0"/>
              </a:spcBef>
              <a:spcAft>
                <a:spcPts val="0"/>
              </a:spcAft>
              <a:buNone/>
            </a:pPr>
            <a:r>
              <a:t/>
            </a:r>
            <a:endParaRPr sz="1800">
              <a:latin typeface="Staatliches"/>
              <a:ea typeface="Staatliches"/>
              <a:cs typeface="Staatliches"/>
              <a:sym typeface="Staatliches"/>
            </a:endParaRPr>
          </a:p>
          <a:p>
            <a:pPr indent="0" lvl="0" marL="0" rtl="0" algn="l">
              <a:spcBef>
                <a:spcPts val="0"/>
              </a:spcBef>
              <a:spcAft>
                <a:spcPts val="0"/>
              </a:spcAft>
              <a:buNone/>
            </a:pPr>
            <a:r>
              <a:rPr lang="en" sz="1800">
                <a:latin typeface="Staatliches"/>
                <a:ea typeface="Staatliches"/>
                <a:cs typeface="Staatliches"/>
                <a:sym typeface="Staatliches"/>
              </a:rPr>
              <a:t>Subsidies </a:t>
            </a:r>
            <a:endParaRPr sz="1800">
              <a:latin typeface="Staatliches"/>
              <a:ea typeface="Staatliches"/>
              <a:cs typeface="Staatliches"/>
              <a:sym typeface="Staatliches"/>
            </a:endParaRPr>
          </a:p>
          <a:p>
            <a:pPr indent="0" lvl="0" marL="0" rtl="0" algn="l">
              <a:spcBef>
                <a:spcPts val="0"/>
              </a:spcBef>
              <a:spcAft>
                <a:spcPts val="0"/>
              </a:spcAft>
              <a:buNone/>
            </a:pPr>
            <a:r>
              <a:rPr lang="en" sz="1800">
                <a:latin typeface="Staatliches"/>
                <a:ea typeface="Staatliches"/>
                <a:cs typeface="Staatliches"/>
                <a:sym typeface="Staatliches"/>
              </a:rPr>
              <a:t>Expansion of Hospitals</a:t>
            </a:r>
            <a:endParaRPr sz="1800">
              <a:latin typeface="Staatliches"/>
              <a:ea typeface="Staatliches"/>
              <a:cs typeface="Staatliches"/>
              <a:sym typeface="Staatliches"/>
            </a:endParaRPr>
          </a:p>
          <a:p>
            <a:pPr indent="0" lvl="0" marL="0" rtl="0" algn="l">
              <a:spcBef>
                <a:spcPts val="0"/>
              </a:spcBef>
              <a:spcAft>
                <a:spcPts val="0"/>
              </a:spcAft>
              <a:buNone/>
            </a:pPr>
            <a:r>
              <a:rPr lang="en" sz="1800">
                <a:latin typeface="Staatliches"/>
                <a:ea typeface="Staatliches"/>
                <a:cs typeface="Staatliches"/>
                <a:sym typeface="Staatliches"/>
              </a:rPr>
              <a:t>Clinic Care Facilities </a:t>
            </a:r>
            <a:endParaRPr sz="1800">
              <a:latin typeface="Staatliches"/>
              <a:ea typeface="Staatliches"/>
              <a:cs typeface="Staatliches"/>
              <a:sym typeface="Staatliches"/>
            </a:endParaRPr>
          </a:p>
          <a:p>
            <a:pPr indent="0" lvl="0" marL="0" rtl="0" algn="l">
              <a:spcBef>
                <a:spcPts val="0"/>
              </a:spcBef>
              <a:spcAft>
                <a:spcPts val="0"/>
              </a:spcAft>
              <a:buNone/>
            </a:pPr>
            <a:r>
              <a:t/>
            </a:r>
            <a:endParaRPr sz="1800">
              <a:latin typeface="Staatliches"/>
              <a:ea typeface="Staatliches"/>
              <a:cs typeface="Staatliches"/>
              <a:sym typeface="Staatliches"/>
            </a:endParaRPr>
          </a:p>
          <a:p>
            <a:pPr indent="0" lvl="0" marL="0" rtl="0" algn="l">
              <a:spcBef>
                <a:spcPts val="0"/>
              </a:spcBef>
              <a:spcAft>
                <a:spcPts val="0"/>
              </a:spcAft>
              <a:buNone/>
            </a:pPr>
            <a:r>
              <a:t/>
            </a:r>
            <a:endParaRPr sz="1800">
              <a:latin typeface="Staatliches"/>
              <a:ea typeface="Staatliches"/>
              <a:cs typeface="Staatliches"/>
              <a:sym typeface="Staatliches"/>
            </a:endParaRPr>
          </a:p>
        </p:txBody>
      </p:sp>
      <p:sp>
        <p:nvSpPr>
          <p:cNvPr id="285" name="Google Shape;285;p31"/>
          <p:cNvSpPr/>
          <p:nvPr/>
        </p:nvSpPr>
        <p:spPr>
          <a:xfrm>
            <a:off x="5963363" y="3749750"/>
            <a:ext cx="2463600" cy="13938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800">
                <a:latin typeface="Staatliches"/>
                <a:ea typeface="Staatliches"/>
                <a:cs typeface="Staatliches"/>
                <a:sym typeface="Staatliches"/>
              </a:rPr>
              <a:t>Increase of AI and Medical Devices - faster adoption of new diagnostic,</a:t>
            </a:r>
            <a:r>
              <a:rPr lang="en" sz="1800">
                <a:latin typeface="Staatliches"/>
                <a:ea typeface="Staatliches"/>
                <a:cs typeface="Staatliches"/>
                <a:sym typeface="Staatliches"/>
              </a:rPr>
              <a:t>therapeutic</a:t>
            </a:r>
            <a:r>
              <a:rPr lang="en" sz="1800">
                <a:latin typeface="Staatliches"/>
                <a:ea typeface="Staatliches"/>
                <a:cs typeface="Staatliches"/>
                <a:sym typeface="Staatliches"/>
              </a:rPr>
              <a:t> </a:t>
            </a:r>
            <a:r>
              <a:rPr lang="en" sz="1800">
                <a:latin typeface="Staatliches"/>
                <a:ea typeface="Staatliches"/>
                <a:cs typeface="Staatliches"/>
                <a:sym typeface="Staatliches"/>
              </a:rPr>
              <a:t>technologies</a:t>
            </a:r>
            <a:r>
              <a:rPr lang="en" sz="1800">
                <a:latin typeface="Staatliches"/>
                <a:ea typeface="Staatliches"/>
                <a:cs typeface="Staatliches"/>
                <a:sym typeface="Staatliches"/>
              </a:rPr>
              <a:t> </a:t>
            </a:r>
            <a:endParaRPr sz="1800">
              <a:latin typeface="Staatliches"/>
              <a:ea typeface="Staatliches"/>
              <a:cs typeface="Staatliches"/>
              <a:sym typeface="Staatliches"/>
            </a:endParaRPr>
          </a:p>
        </p:txBody>
      </p:sp>
      <p:pic>
        <p:nvPicPr>
          <p:cNvPr id="286" name="Google Shape;286;p31"/>
          <p:cNvPicPr preferRelativeResize="0"/>
          <p:nvPr/>
        </p:nvPicPr>
        <p:blipFill>
          <a:blip r:embed="rId7">
            <a:alphaModFix/>
          </a:blip>
          <a:stretch>
            <a:fillRect/>
          </a:stretch>
        </p:blipFill>
        <p:spPr>
          <a:xfrm>
            <a:off x="3246300" y="1479375"/>
            <a:ext cx="2410500" cy="2147575"/>
          </a:xfrm>
          <a:prstGeom prst="rect">
            <a:avLst/>
          </a:prstGeom>
          <a:noFill/>
          <a:ln>
            <a:noFill/>
          </a:ln>
        </p:spPr>
      </p:pic>
      <p:pic>
        <p:nvPicPr>
          <p:cNvPr id="287" name="Google Shape;287;p31"/>
          <p:cNvPicPr preferRelativeResize="0"/>
          <p:nvPr/>
        </p:nvPicPr>
        <p:blipFill rotWithShape="1">
          <a:blip r:embed="rId8">
            <a:alphaModFix/>
          </a:blip>
          <a:srcRect b="0" l="0" r="0" t="0"/>
          <a:stretch/>
        </p:blipFill>
        <p:spPr>
          <a:xfrm>
            <a:off x="3296525" y="1392601"/>
            <a:ext cx="2410499" cy="22507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1"/>
                                        </p:tgtEl>
                                        <p:attrNameLst>
                                          <p:attrName>style.visibility</p:attrName>
                                        </p:attrNameLst>
                                      </p:cBhvr>
                                      <p:to>
                                        <p:strVal val="visible"/>
                                      </p:to>
                                    </p:set>
                                    <p:animEffect filter="fade" transition="in">
                                      <p:cBhvr>
                                        <p:cTn dur="1000"/>
                                        <p:tgtEl>
                                          <p:spTgt spid="28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2"/>
                                        </p:tgtEl>
                                        <p:attrNameLst>
                                          <p:attrName>style.visibility</p:attrName>
                                        </p:attrNameLst>
                                      </p:cBhvr>
                                      <p:to>
                                        <p:strVal val="visible"/>
                                      </p:to>
                                    </p:set>
                                    <p:animEffect filter="fade" transition="in">
                                      <p:cBhvr>
                                        <p:cTn dur="1000"/>
                                        <p:tgtEl>
                                          <p:spTgt spid="28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2">
                                            <p:txEl>
                                              <p:pRg end="0" st="0"/>
                                            </p:txEl>
                                          </p:spTgt>
                                        </p:tgtEl>
                                        <p:attrNameLst>
                                          <p:attrName>style.visibility</p:attrName>
                                        </p:attrNameLst>
                                      </p:cBhvr>
                                      <p:to>
                                        <p:strVal val="visible"/>
                                      </p:to>
                                    </p:set>
                                    <p:animEffect filter="fade" transition="in">
                                      <p:cBhvr>
                                        <p:cTn dur="1000"/>
                                        <p:tgtEl>
                                          <p:spTgt spid="28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2">
                                            <p:txEl>
                                              <p:pRg end="1" st="1"/>
                                            </p:txEl>
                                          </p:spTgt>
                                        </p:tgtEl>
                                        <p:attrNameLst>
                                          <p:attrName>style.visibility</p:attrName>
                                        </p:attrNameLst>
                                      </p:cBhvr>
                                      <p:to>
                                        <p:strVal val="visible"/>
                                      </p:to>
                                    </p:set>
                                    <p:animEffect filter="fade" transition="in">
                                      <p:cBhvr>
                                        <p:cTn dur="1000"/>
                                        <p:tgtEl>
                                          <p:spTgt spid="28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3"/>
                                        </p:tgtEl>
                                        <p:attrNameLst>
                                          <p:attrName>style.visibility</p:attrName>
                                        </p:attrNameLst>
                                      </p:cBhvr>
                                      <p:to>
                                        <p:strVal val="visible"/>
                                      </p:to>
                                    </p:set>
                                    <p:animEffect filter="fade" transition="in">
                                      <p:cBhvr>
                                        <p:cTn dur="1000"/>
                                        <p:tgtEl>
                                          <p:spTgt spid="28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6"/>
                                        </p:tgtEl>
                                        <p:attrNameLst>
                                          <p:attrName>style.visibility</p:attrName>
                                        </p:attrNameLst>
                                      </p:cBhvr>
                                      <p:to>
                                        <p:strVal val="visible"/>
                                      </p:to>
                                    </p:set>
                                    <p:animEffect filter="fade" transition="in">
                                      <p:cBhvr>
                                        <p:cTn dur="1000"/>
                                        <p:tgtEl>
                                          <p:spTgt spid="28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7"/>
                                        </p:tgtEl>
                                        <p:attrNameLst>
                                          <p:attrName>style.visibility</p:attrName>
                                        </p:attrNameLst>
                                      </p:cBhvr>
                                      <p:to>
                                        <p:strVal val="visible"/>
                                      </p:to>
                                    </p:set>
                                    <p:animEffect filter="fade" transition="in">
                                      <p:cBhvr>
                                        <p:cTn dur="1000"/>
                                        <p:tgtEl>
                                          <p:spTgt spid="28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4"/>
                                        </p:tgtEl>
                                        <p:attrNameLst>
                                          <p:attrName>style.visibility</p:attrName>
                                        </p:attrNameLst>
                                      </p:cBhvr>
                                      <p:to>
                                        <p:strVal val="visible"/>
                                      </p:to>
                                    </p:set>
                                    <p:animEffect filter="fade" transition="in">
                                      <p:cBhvr>
                                        <p:cTn dur="1000"/>
                                        <p:tgtEl>
                                          <p:spTgt spid="28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4">
                                            <p:txEl>
                                              <p:pRg end="0" st="0"/>
                                            </p:txEl>
                                          </p:spTgt>
                                        </p:tgtEl>
                                        <p:attrNameLst>
                                          <p:attrName>style.visibility</p:attrName>
                                        </p:attrNameLst>
                                      </p:cBhvr>
                                      <p:to>
                                        <p:strVal val="visible"/>
                                      </p:to>
                                    </p:set>
                                    <p:animEffect filter="fade" transition="in">
                                      <p:cBhvr>
                                        <p:cTn dur="1000"/>
                                        <p:tgtEl>
                                          <p:spTgt spid="28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4">
                                            <p:txEl>
                                              <p:pRg end="1" st="1"/>
                                            </p:txEl>
                                          </p:spTgt>
                                        </p:tgtEl>
                                        <p:attrNameLst>
                                          <p:attrName>style.visibility</p:attrName>
                                        </p:attrNameLst>
                                      </p:cBhvr>
                                      <p:to>
                                        <p:strVal val="visible"/>
                                      </p:to>
                                    </p:set>
                                    <p:animEffect filter="fade" transition="in">
                                      <p:cBhvr>
                                        <p:cTn dur="1000"/>
                                        <p:tgtEl>
                                          <p:spTgt spid="28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4">
                                            <p:txEl>
                                              <p:pRg end="2" st="2"/>
                                            </p:txEl>
                                          </p:spTgt>
                                        </p:tgtEl>
                                        <p:attrNameLst>
                                          <p:attrName>style.visibility</p:attrName>
                                        </p:attrNameLst>
                                      </p:cBhvr>
                                      <p:to>
                                        <p:strVal val="visible"/>
                                      </p:to>
                                    </p:set>
                                    <p:animEffect filter="fade" transition="in">
                                      <p:cBhvr>
                                        <p:cTn dur="1000"/>
                                        <p:tgtEl>
                                          <p:spTgt spid="284">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4">
                                            <p:txEl>
                                              <p:pRg end="3" st="3"/>
                                            </p:txEl>
                                          </p:spTgt>
                                        </p:tgtEl>
                                        <p:attrNameLst>
                                          <p:attrName>style.visibility</p:attrName>
                                        </p:attrNameLst>
                                      </p:cBhvr>
                                      <p:to>
                                        <p:strVal val="visible"/>
                                      </p:to>
                                    </p:set>
                                    <p:animEffect filter="fade" transition="in">
                                      <p:cBhvr>
                                        <p:cTn dur="1000"/>
                                        <p:tgtEl>
                                          <p:spTgt spid="284">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4">
                                            <p:txEl>
                                              <p:pRg end="4" st="4"/>
                                            </p:txEl>
                                          </p:spTgt>
                                        </p:tgtEl>
                                        <p:attrNameLst>
                                          <p:attrName>style.visibility</p:attrName>
                                        </p:attrNameLst>
                                      </p:cBhvr>
                                      <p:to>
                                        <p:strVal val="visible"/>
                                      </p:to>
                                    </p:set>
                                    <p:animEffect filter="fade" transition="in">
                                      <p:cBhvr>
                                        <p:cTn dur="1000"/>
                                        <p:tgtEl>
                                          <p:spTgt spid="284">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4">
                                            <p:txEl>
                                              <p:pRg end="5" st="5"/>
                                            </p:txEl>
                                          </p:spTgt>
                                        </p:tgtEl>
                                        <p:attrNameLst>
                                          <p:attrName>style.visibility</p:attrName>
                                        </p:attrNameLst>
                                      </p:cBhvr>
                                      <p:to>
                                        <p:strVal val="visible"/>
                                      </p:to>
                                    </p:set>
                                    <p:animEffect filter="fade" transition="in">
                                      <p:cBhvr>
                                        <p:cTn dur="1000"/>
                                        <p:tgtEl>
                                          <p:spTgt spid="284">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4">
                                            <p:txEl>
                                              <p:pRg end="6" st="6"/>
                                            </p:txEl>
                                          </p:spTgt>
                                        </p:tgtEl>
                                        <p:attrNameLst>
                                          <p:attrName>style.visibility</p:attrName>
                                        </p:attrNameLst>
                                      </p:cBhvr>
                                      <p:to>
                                        <p:strVal val="visible"/>
                                      </p:to>
                                    </p:set>
                                    <p:animEffect filter="fade" transition="in">
                                      <p:cBhvr>
                                        <p:cTn dur="1000"/>
                                        <p:tgtEl>
                                          <p:spTgt spid="284">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9"/>
                                        </p:tgtEl>
                                        <p:attrNameLst>
                                          <p:attrName>style.visibility</p:attrName>
                                        </p:attrNameLst>
                                      </p:cBhvr>
                                      <p:to>
                                        <p:strVal val="visible"/>
                                      </p:to>
                                    </p:set>
                                    <p:animEffect filter="fade" transition="in">
                                      <p:cBhvr>
                                        <p:cTn dur="1000"/>
                                        <p:tgtEl>
                                          <p:spTgt spid="27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5"/>
                                        </p:tgtEl>
                                        <p:attrNameLst>
                                          <p:attrName>style.visibility</p:attrName>
                                        </p:attrNameLst>
                                      </p:cBhvr>
                                      <p:to>
                                        <p:strVal val="visible"/>
                                      </p:to>
                                    </p:set>
                                    <p:animEffect filter="fade" transition="in">
                                      <p:cBhvr>
                                        <p:cTn dur="1000"/>
                                        <p:tgtEl>
                                          <p:spTgt spid="28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1" name="Shape 291"/>
        <p:cNvGrpSpPr/>
        <p:nvPr/>
      </p:nvGrpSpPr>
      <p:grpSpPr>
        <a:xfrm>
          <a:off x="0" y="0"/>
          <a:ext cx="0" cy="0"/>
          <a:chOff x="0" y="0"/>
          <a:chExt cx="0" cy="0"/>
        </a:xfrm>
      </p:grpSpPr>
      <p:sp>
        <p:nvSpPr>
          <p:cNvPr id="292" name="Google Shape;292;p32"/>
          <p:cNvSpPr txBox="1"/>
          <p:nvPr>
            <p:ph idx="1" type="body"/>
          </p:nvPr>
        </p:nvSpPr>
        <p:spPr>
          <a:xfrm>
            <a:off x="2663788" y="2139712"/>
            <a:ext cx="3816300" cy="576000"/>
          </a:xfrm>
          <a:prstGeom prst="rect">
            <a:avLst/>
          </a:prstGeom>
          <a:noFill/>
          <a:ln>
            <a:noFill/>
          </a:ln>
        </p:spPr>
        <p:txBody>
          <a:bodyPr anchorCtr="0" anchor="ctr" bIns="34275" lIns="68575" spcFirstLastPara="1" rIns="68575" wrap="square" tIns="34275">
            <a:noAutofit/>
          </a:bodyPr>
          <a:lstStyle/>
          <a:p>
            <a:pPr indent="0" lvl="0" marL="0" rtl="0" algn="ctr">
              <a:lnSpc>
                <a:spcPct val="90000"/>
              </a:lnSpc>
              <a:spcBef>
                <a:spcPts val="800"/>
              </a:spcBef>
              <a:spcAft>
                <a:spcPts val="0"/>
              </a:spcAft>
              <a:buSzPts val="2100"/>
              <a:buNone/>
            </a:pPr>
            <a:r>
              <a:rPr lang="en">
                <a:latin typeface="Staatliches"/>
                <a:ea typeface="Staatliches"/>
                <a:cs typeface="Staatliches"/>
                <a:sym typeface="Staatliches"/>
              </a:rPr>
              <a:t>Thank you</a:t>
            </a:r>
            <a:endParaRPr>
              <a:latin typeface="Staatliches"/>
              <a:ea typeface="Staatliches"/>
              <a:cs typeface="Staatliches"/>
              <a:sym typeface="Staatliches"/>
            </a:endParaRPr>
          </a:p>
        </p:txBody>
      </p:sp>
      <p:sp>
        <p:nvSpPr>
          <p:cNvPr id="293" name="Google Shape;293;p32"/>
          <p:cNvSpPr txBox="1"/>
          <p:nvPr>
            <p:ph idx="2" type="body"/>
          </p:nvPr>
        </p:nvSpPr>
        <p:spPr>
          <a:xfrm>
            <a:off x="2663640" y="2715766"/>
            <a:ext cx="3816424" cy="288032"/>
          </a:xfrm>
          <a:prstGeom prst="rect">
            <a:avLst/>
          </a:prstGeom>
          <a:noFill/>
          <a:ln>
            <a:noFill/>
          </a:ln>
        </p:spPr>
        <p:txBody>
          <a:bodyPr anchorCtr="0" anchor="ctr" bIns="34275" lIns="68575" spcFirstLastPara="1" rIns="68575" wrap="square" tIns="34275">
            <a:noAutofit/>
          </a:bodyPr>
          <a:lstStyle/>
          <a:p>
            <a:pPr indent="0" lvl="0" marL="0" rtl="0" algn="ctr">
              <a:lnSpc>
                <a:spcPct val="90000"/>
              </a:lnSpc>
              <a:spcBef>
                <a:spcPts val="800"/>
              </a:spcBef>
              <a:spcAft>
                <a:spcPts val="0"/>
              </a:spcAft>
              <a:buSzPts val="2100"/>
              <a:buNone/>
            </a:pPr>
            <a:r>
              <a:rPr lang="en" sz="2400">
                <a:latin typeface="Staatliches"/>
                <a:ea typeface="Staatliches"/>
                <a:cs typeface="Staatliches"/>
                <a:sym typeface="Staatliches"/>
              </a:rPr>
              <a:t>End of Presentation</a:t>
            </a:r>
            <a:endParaRPr sz="2400">
              <a:latin typeface="Staatliches"/>
              <a:ea typeface="Staatliches"/>
              <a:cs typeface="Staatliches"/>
              <a:sym typeface="Staatliches"/>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297" name="Shape 297"/>
        <p:cNvGrpSpPr/>
        <p:nvPr/>
      </p:nvGrpSpPr>
      <p:grpSpPr>
        <a:xfrm>
          <a:off x="0" y="0"/>
          <a:ext cx="0" cy="0"/>
          <a:chOff x="0" y="0"/>
          <a:chExt cx="0" cy="0"/>
        </a:xfrm>
      </p:grpSpPr>
      <p:sp>
        <p:nvSpPr>
          <p:cNvPr id="298" name="Google Shape;298;p33"/>
          <p:cNvSpPr/>
          <p:nvPr>
            <p:ph idx="2" type="pic"/>
          </p:nvPr>
        </p:nvSpPr>
        <p:spPr>
          <a:xfrm>
            <a:off x="1279655" y="740575"/>
            <a:ext cx="7236600" cy="36552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lang="en">
                <a:latin typeface="Staatliches"/>
                <a:ea typeface="Staatliches"/>
                <a:cs typeface="Staatliches"/>
                <a:sym typeface="Staatliches"/>
              </a:rPr>
              <a:t>Links :</a:t>
            </a:r>
            <a:endParaRPr>
              <a:latin typeface="Staatliches"/>
              <a:ea typeface="Staatliches"/>
              <a:cs typeface="Staatliches"/>
              <a:sym typeface="Staatliches"/>
            </a:endParaRPr>
          </a:p>
          <a:p>
            <a:pPr indent="0" lvl="0" marL="0" rtl="0" algn="l">
              <a:spcBef>
                <a:spcPts val="800"/>
              </a:spcBef>
              <a:spcAft>
                <a:spcPts val="0"/>
              </a:spcAft>
              <a:buNone/>
            </a:pPr>
            <a:r>
              <a:t/>
            </a:r>
            <a:endParaRPr sz="1800">
              <a:latin typeface="Staatliches"/>
              <a:ea typeface="Staatliches"/>
              <a:cs typeface="Staatliches"/>
              <a:sym typeface="Staatliches"/>
            </a:endParaRPr>
          </a:p>
          <a:p>
            <a:pPr indent="0" lvl="0" marL="0" rtl="0" algn="l">
              <a:spcBef>
                <a:spcPts val="800"/>
              </a:spcBef>
              <a:spcAft>
                <a:spcPts val="0"/>
              </a:spcAft>
              <a:buNone/>
            </a:pPr>
            <a:r>
              <a:t/>
            </a:r>
            <a:endParaRPr>
              <a:latin typeface="Staatliches"/>
              <a:ea typeface="Staatliches"/>
              <a:cs typeface="Staatliches"/>
              <a:sym typeface="Staatliches"/>
            </a:endParaRPr>
          </a:p>
        </p:txBody>
      </p:sp>
      <p:sp>
        <p:nvSpPr>
          <p:cNvPr id="299" name="Google Shape;299;p33"/>
          <p:cNvSpPr/>
          <p:nvPr/>
        </p:nvSpPr>
        <p:spPr>
          <a:xfrm>
            <a:off x="471775" y="329175"/>
            <a:ext cx="8352000" cy="9921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3000">
                <a:latin typeface="Staatliches"/>
                <a:ea typeface="Staatliches"/>
                <a:cs typeface="Staatliches"/>
                <a:sym typeface="Staatliches"/>
              </a:rPr>
              <a:t>Process </a:t>
            </a:r>
            <a:endParaRPr sz="3000">
              <a:latin typeface="Staatliches"/>
              <a:ea typeface="Staatliches"/>
              <a:cs typeface="Staatliches"/>
              <a:sym typeface="Staatliches"/>
            </a:endParaRPr>
          </a:p>
        </p:txBody>
      </p:sp>
      <p:sp>
        <p:nvSpPr>
          <p:cNvPr id="300" name="Google Shape;300;p33"/>
          <p:cNvSpPr txBox="1"/>
          <p:nvPr/>
        </p:nvSpPr>
        <p:spPr>
          <a:xfrm>
            <a:off x="521275" y="1578150"/>
            <a:ext cx="8253000" cy="29763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Staatliches"/>
                <a:ea typeface="Staatliches"/>
                <a:cs typeface="Staatliches"/>
                <a:sym typeface="Staatliches"/>
              </a:rPr>
              <a:t>1:  </a:t>
            </a:r>
            <a:r>
              <a:rPr lang="en" sz="1800">
                <a:solidFill>
                  <a:srgbClr val="980000"/>
                </a:solidFill>
                <a:latin typeface="Staatliches"/>
                <a:ea typeface="Staatliches"/>
                <a:cs typeface="Staatliches"/>
                <a:sym typeface="Staatliches"/>
              </a:rPr>
              <a:t>Gathering of Data sources</a:t>
            </a:r>
            <a:endParaRPr sz="1800">
              <a:solidFill>
                <a:srgbClr val="980000"/>
              </a:solidFill>
              <a:latin typeface="Staatliches"/>
              <a:ea typeface="Staatliches"/>
              <a:cs typeface="Staatliches"/>
              <a:sym typeface="Staatliches"/>
            </a:endParaRPr>
          </a:p>
          <a:p>
            <a:pPr indent="0" lvl="0" marL="0" rtl="0" algn="l">
              <a:spcBef>
                <a:spcPts val="0"/>
              </a:spcBef>
              <a:spcAft>
                <a:spcPts val="0"/>
              </a:spcAft>
              <a:buNone/>
            </a:pPr>
            <a:r>
              <a:rPr lang="en" sz="1800">
                <a:latin typeface="Staatliches"/>
                <a:ea typeface="Staatliches"/>
                <a:cs typeface="Staatliches"/>
                <a:sym typeface="Staatliches"/>
              </a:rPr>
              <a:t>     looking at different sources of websites,images/</a:t>
            </a:r>
            <a:r>
              <a:rPr lang="en" sz="1800">
                <a:latin typeface="Staatliches"/>
                <a:ea typeface="Staatliches"/>
                <a:cs typeface="Staatliches"/>
                <a:sym typeface="Staatliches"/>
              </a:rPr>
              <a:t>infographics</a:t>
            </a:r>
            <a:r>
              <a:rPr lang="en" sz="1800">
                <a:latin typeface="Staatliches"/>
                <a:ea typeface="Staatliches"/>
                <a:cs typeface="Staatliches"/>
                <a:sym typeface="Staatliches"/>
              </a:rPr>
              <a:t>  which links has been stated </a:t>
            </a:r>
            <a:endParaRPr sz="1800">
              <a:latin typeface="Staatliches"/>
              <a:ea typeface="Staatliches"/>
              <a:cs typeface="Staatliches"/>
              <a:sym typeface="Staatliches"/>
            </a:endParaRPr>
          </a:p>
          <a:p>
            <a:pPr indent="0" lvl="0" marL="0" rtl="0" algn="l">
              <a:spcBef>
                <a:spcPts val="0"/>
              </a:spcBef>
              <a:spcAft>
                <a:spcPts val="0"/>
              </a:spcAft>
              <a:buNone/>
            </a:pPr>
            <a:r>
              <a:t/>
            </a:r>
            <a:endParaRPr sz="1800">
              <a:latin typeface="Staatliches"/>
              <a:ea typeface="Staatliches"/>
              <a:cs typeface="Staatliches"/>
              <a:sym typeface="Staatliches"/>
            </a:endParaRPr>
          </a:p>
          <a:p>
            <a:pPr indent="0" lvl="0" marL="0" rtl="0" algn="l">
              <a:spcBef>
                <a:spcPts val="0"/>
              </a:spcBef>
              <a:spcAft>
                <a:spcPts val="0"/>
              </a:spcAft>
              <a:buNone/>
            </a:pPr>
            <a:r>
              <a:rPr lang="en" sz="1800">
                <a:latin typeface="Staatliches"/>
                <a:ea typeface="Staatliches"/>
                <a:cs typeface="Staatliches"/>
                <a:sym typeface="Staatliches"/>
              </a:rPr>
              <a:t>2: Data of certain excel sheets has been </a:t>
            </a:r>
            <a:r>
              <a:rPr lang="en" sz="1800">
                <a:solidFill>
                  <a:srgbClr val="980000"/>
                </a:solidFill>
                <a:latin typeface="Staatliches"/>
                <a:ea typeface="Staatliches"/>
                <a:cs typeface="Staatliches"/>
                <a:sym typeface="Staatliches"/>
              </a:rPr>
              <a:t>combined </a:t>
            </a:r>
            <a:r>
              <a:rPr lang="en" sz="1800">
                <a:latin typeface="Staatliches"/>
                <a:ea typeface="Staatliches"/>
                <a:cs typeface="Staatliches"/>
                <a:sym typeface="Staatliches"/>
              </a:rPr>
              <a:t>together</a:t>
            </a:r>
            <a:endParaRPr sz="1800">
              <a:latin typeface="Staatliches"/>
              <a:ea typeface="Staatliches"/>
              <a:cs typeface="Staatliches"/>
              <a:sym typeface="Staatliches"/>
            </a:endParaRPr>
          </a:p>
          <a:p>
            <a:pPr indent="0" lvl="0" marL="0" rtl="0" algn="l">
              <a:spcBef>
                <a:spcPts val="0"/>
              </a:spcBef>
              <a:spcAft>
                <a:spcPts val="0"/>
              </a:spcAft>
              <a:buNone/>
            </a:pPr>
            <a:r>
              <a:rPr lang="en" sz="1800">
                <a:latin typeface="Staatliches"/>
                <a:ea typeface="Staatliches"/>
                <a:cs typeface="Staatliches"/>
                <a:sym typeface="Staatliches"/>
              </a:rPr>
              <a:t>     for example,the Le where different genders of the ageing population lE </a:t>
            </a:r>
            <a:endParaRPr sz="1800">
              <a:latin typeface="Staatliches"/>
              <a:ea typeface="Staatliches"/>
              <a:cs typeface="Staatliches"/>
              <a:sym typeface="Staatliches"/>
            </a:endParaRPr>
          </a:p>
          <a:p>
            <a:pPr indent="0" lvl="0" marL="0" rtl="0" algn="l">
              <a:spcBef>
                <a:spcPts val="0"/>
              </a:spcBef>
              <a:spcAft>
                <a:spcPts val="0"/>
              </a:spcAft>
              <a:buNone/>
            </a:pPr>
            <a:r>
              <a:rPr lang="en" sz="1800">
                <a:latin typeface="Staatliches"/>
                <a:ea typeface="Staatliches"/>
                <a:cs typeface="Staatliches"/>
                <a:sym typeface="Staatliches"/>
              </a:rPr>
              <a:t>     (</a:t>
            </a:r>
            <a:r>
              <a:rPr lang="en" sz="1800">
                <a:solidFill>
                  <a:srgbClr val="980000"/>
                </a:solidFill>
                <a:latin typeface="Staatliches"/>
                <a:ea typeface="Staatliches"/>
                <a:cs typeface="Staatliches"/>
                <a:sym typeface="Staatliches"/>
              </a:rPr>
              <a:t>similar,common denominator</a:t>
            </a:r>
            <a:r>
              <a:rPr lang="en" sz="1800">
                <a:latin typeface="Staatliches"/>
                <a:ea typeface="Staatliches"/>
                <a:cs typeface="Staatliches"/>
                <a:sym typeface="Staatliches"/>
              </a:rPr>
              <a:t>)</a:t>
            </a:r>
            <a:endParaRPr sz="1800">
              <a:latin typeface="Staatliches"/>
              <a:ea typeface="Staatliches"/>
              <a:cs typeface="Staatliches"/>
              <a:sym typeface="Staatliches"/>
            </a:endParaRPr>
          </a:p>
          <a:p>
            <a:pPr indent="0" lvl="0" marL="0" rtl="0" algn="l">
              <a:spcBef>
                <a:spcPts val="0"/>
              </a:spcBef>
              <a:spcAft>
                <a:spcPts val="0"/>
              </a:spcAft>
              <a:buNone/>
            </a:pPr>
            <a:r>
              <a:t/>
            </a:r>
            <a:endParaRPr sz="1800">
              <a:latin typeface="Staatliches"/>
              <a:ea typeface="Staatliches"/>
              <a:cs typeface="Staatliches"/>
              <a:sym typeface="Staatliches"/>
            </a:endParaRPr>
          </a:p>
          <a:p>
            <a:pPr indent="0" lvl="0" marL="0" rtl="0" algn="l">
              <a:spcBef>
                <a:spcPts val="0"/>
              </a:spcBef>
              <a:spcAft>
                <a:spcPts val="0"/>
              </a:spcAft>
              <a:buNone/>
            </a:pPr>
            <a:r>
              <a:rPr lang="en" sz="1800">
                <a:latin typeface="Staatliches"/>
                <a:ea typeface="Staatliches"/>
                <a:cs typeface="Staatliches"/>
                <a:sym typeface="Staatliches"/>
              </a:rPr>
              <a:t>3: </a:t>
            </a:r>
            <a:r>
              <a:rPr lang="en" sz="1800">
                <a:solidFill>
                  <a:srgbClr val="980000"/>
                </a:solidFill>
                <a:latin typeface="Staatliches"/>
                <a:ea typeface="Staatliches"/>
                <a:cs typeface="Staatliches"/>
                <a:sym typeface="Staatliches"/>
              </a:rPr>
              <a:t>cleaning  and trimmin</a:t>
            </a:r>
            <a:r>
              <a:rPr lang="en" sz="1800">
                <a:latin typeface="Staatliches"/>
                <a:ea typeface="Staatliches"/>
                <a:cs typeface="Staatliches"/>
                <a:sym typeface="Staatliches"/>
              </a:rPr>
              <a:t>g of data sheets and </a:t>
            </a:r>
            <a:r>
              <a:rPr lang="en" sz="1800">
                <a:solidFill>
                  <a:srgbClr val="980000"/>
                </a:solidFill>
                <a:latin typeface="Staatliches"/>
                <a:ea typeface="Staatliches"/>
                <a:cs typeface="Staatliches"/>
                <a:sym typeface="Staatliches"/>
              </a:rPr>
              <a:t>removing of duplicates </a:t>
            </a:r>
            <a:endParaRPr sz="1800">
              <a:latin typeface="Staatliches"/>
              <a:ea typeface="Staatliches"/>
              <a:cs typeface="Staatliches"/>
              <a:sym typeface="Staatliches"/>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304" name="Shape 304"/>
        <p:cNvGrpSpPr/>
        <p:nvPr/>
      </p:nvGrpSpPr>
      <p:grpSpPr>
        <a:xfrm>
          <a:off x="0" y="0"/>
          <a:ext cx="0" cy="0"/>
          <a:chOff x="0" y="0"/>
          <a:chExt cx="0" cy="0"/>
        </a:xfrm>
      </p:grpSpPr>
      <p:sp>
        <p:nvSpPr>
          <p:cNvPr id="305" name="Google Shape;305;p34"/>
          <p:cNvSpPr txBox="1"/>
          <p:nvPr>
            <p:ph idx="1" type="body"/>
          </p:nvPr>
        </p:nvSpPr>
        <p:spPr>
          <a:xfrm>
            <a:off x="2663788" y="2124462"/>
            <a:ext cx="3816300" cy="576000"/>
          </a:xfrm>
          <a:prstGeom prst="rect">
            <a:avLst/>
          </a:prstGeom>
        </p:spPr>
        <p:txBody>
          <a:bodyPr anchorCtr="0" anchor="ctr" bIns="34275" lIns="68575" spcFirstLastPara="1" rIns="68575" wrap="square" tIns="34275">
            <a:noAutofit/>
          </a:bodyPr>
          <a:lstStyle/>
          <a:p>
            <a:pPr indent="0" lvl="0" marL="0" rtl="0" algn="ctr">
              <a:spcBef>
                <a:spcPts val="800"/>
              </a:spcBef>
              <a:spcAft>
                <a:spcPts val="0"/>
              </a:spcAft>
              <a:buNone/>
            </a:pPr>
            <a:r>
              <a:rPr lang="en">
                <a:latin typeface="Staatliches"/>
                <a:ea typeface="Staatliches"/>
                <a:cs typeface="Staatliches"/>
                <a:sym typeface="Staatliches"/>
              </a:rPr>
              <a:t>References</a:t>
            </a:r>
            <a:endParaRPr>
              <a:latin typeface="Staatliches"/>
              <a:ea typeface="Staatliches"/>
              <a:cs typeface="Staatliches"/>
              <a:sym typeface="Staatliches"/>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309" name="Shape 309"/>
        <p:cNvGrpSpPr/>
        <p:nvPr/>
      </p:nvGrpSpPr>
      <p:grpSpPr>
        <a:xfrm>
          <a:off x="0" y="0"/>
          <a:ext cx="0" cy="0"/>
          <a:chOff x="0" y="0"/>
          <a:chExt cx="0" cy="0"/>
        </a:xfrm>
      </p:grpSpPr>
      <p:sp>
        <p:nvSpPr>
          <p:cNvPr id="310" name="Google Shape;310;p35"/>
          <p:cNvSpPr txBox="1"/>
          <p:nvPr>
            <p:ph type="title"/>
          </p:nvPr>
        </p:nvSpPr>
        <p:spPr>
          <a:xfrm>
            <a:off x="629850" y="288300"/>
            <a:ext cx="8018100" cy="922200"/>
          </a:xfrm>
          <a:prstGeom prst="rect">
            <a:avLst/>
          </a:prstGeom>
          <a:solidFill>
            <a:srgbClr val="FFFFFF"/>
          </a:solidFill>
        </p:spPr>
        <p:txBody>
          <a:bodyPr anchorCtr="0" anchor="b" bIns="34275" lIns="68575" spcFirstLastPara="1" rIns="68575" wrap="square" tIns="34275">
            <a:noAutofit/>
          </a:bodyPr>
          <a:lstStyle/>
          <a:p>
            <a:pPr indent="0" lvl="0" marL="0" rtl="0" algn="l">
              <a:spcBef>
                <a:spcPts val="0"/>
              </a:spcBef>
              <a:spcAft>
                <a:spcPts val="0"/>
              </a:spcAft>
              <a:buNone/>
            </a:pPr>
            <a:r>
              <a:rPr lang="en" sz="3600">
                <a:latin typeface="Staatliches"/>
                <a:ea typeface="Staatliches"/>
                <a:cs typeface="Staatliches"/>
                <a:sym typeface="Staatliches"/>
              </a:rPr>
              <a:t>Links </a:t>
            </a:r>
            <a:endParaRPr sz="3600">
              <a:latin typeface="Staatliches"/>
              <a:ea typeface="Staatliches"/>
              <a:cs typeface="Staatliches"/>
              <a:sym typeface="Staatliches"/>
            </a:endParaRPr>
          </a:p>
        </p:txBody>
      </p:sp>
      <p:sp>
        <p:nvSpPr>
          <p:cNvPr id="311" name="Google Shape;311;p35"/>
          <p:cNvSpPr txBox="1"/>
          <p:nvPr>
            <p:ph idx="1" type="body"/>
          </p:nvPr>
        </p:nvSpPr>
        <p:spPr>
          <a:xfrm>
            <a:off x="629877" y="1543050"/>
            <a:ext cx="8018100" cy="2858700"/>
          </a:xfrm>
          <a:prstGeom prst="rect">
            <a:avLst/>
          </a:prstGeom>
          <a:solidFill>
            <a:srgbClr val="FFFFFF"/>
          </a:solidFill>
        </p:spPr>
        <p:txBody>
          <a:bodyPr anchorCtr="0" anchor="t" bIns="34275" lIns="68575" spcFirstLastPara="1" rIns="68575" wrap="square" tIns="34275">
            <a:noAutofit/>
          </a:bodyPr>
          <a:lstStyle/>
          <a:p>
            <a:pPr indent="0" lvl="0" marL="0" rtl="0" algn="l">
              <a:spcBef>
                <a:spcPts val="800"/>
              </a:spcBef>
              <a:spcAft>
                <a:spcPts val="0"/>
              </a:spcAft>
              <a:buNone/>
            </a:pPr>
            <a:r>
              <a:rPr lang="en" sz="1100">
                <a:solidFill>
                  <a:srgbClr val="333333"/>
                </a:solidFill>
                <a:highlight>
                  <a:srgbClr val="FFFFFF"/>
                </a:highlight>
                <a:latin typeface="Staatliches"/>
                <a:ea typeface="Staatliches"/>
                <a:cs typeface="Staatliches"/>
                <a:sym typeface="Staatliches"/>
              </a:rPr>
              <a:t>Opportunities within the healthcare sector in Singapore, Opportunities within the healthcare sector in </a:t>
            </a:r>
            <a:r>
              <a:rPr lang="en" sz="1100">
                <a:solidFill>
                  <a:srgbClr val="333333"/>
                </a:solidFill>
                <a:highlight>
                  <a:srgbClr val="FFFFFF"/>
                </a:highlight>
                <a:latin typeface="Staatliches"/>
                <a:ea typeface="Staatliches"/>
                <a:cs typeface="Staatliches"/>
                <a:sym typeface="Staatliches"/>
              </a:rPr>
              <a:t>Singapore  1</a:t>
            </a:r>
            <a:r>
              <a:rPr lang="en" sz="1100">
                <a:solidFill>
                  <a:srgbClr val="333333"/>
                </a:solidFill>
                <a:highlight>
                  <a:srgbClr val="FFFFFF"/>
                </a:highlight>
                <a:latin typeface="Staatliches"/>
                <a:ea typeface="Staatliches"/>
                <a:cs typeface="Staatliches"/>
                <a:sym typeface="Staatliches"/>
              </a:rPr>
              <a:t>–41 (2015). Retrieved from </a:t>
            </a:r>
            <a:r>
              <a:rPr lang="en" sz="1100" u="sng">
                <a:solidFill>
                  <a:schemeClr val="hlink"/>
                </a:solidFill>
                <a:highlight>
                  <a:srgbClr val="FFFFFF"/>
                </a:highlight>
                <a:latin typeface="Staatliches"/>
                <a:ea typeface="Staatliches"/>
                <a:cs typeface="Staatliches"/>
                <a:sym typeface="Staatliches"/>
                <a:hlinkClick r:id="rId4"/>
              </a:rPr>
              <a:t>https://www.business-sweden.se/contentassets/4e16e1cdc4d242c49d3ae90abe4c5ec3/business-sweden-singapore_report-on-opportunites-within-healthcare.pdf</a:t>
            </a:r>
            <a:endParaRPr sz="1100">
              <a:solidFill>
                <a:srgbClr val="333333"/>
              </a:solidFill>
              <a:highlight>
                <a:srgbClr val="FFFFFF"/>
              </a:highlight>
              <a:latin typeface="Staatliches"/>
              <a:ea typeface="Staatliches"/>
              <a:cs typeface="Staatliches"/>
              <a:sym typeface="Staatliches"/>
            </a:endParaRPr>
          </a:p>
          <a:p>
            <a:pPr indent="0" lvl="0" marL="0" rtl="0" algn="l">
              <a:spcBef>
                <a:spcPts val="800"/>
              </a:spcBef>
              <a:spcAft>
                <a:spcPts val="0"/>
              </a:spcAft>
              <a:buNone/>
            </a:pPr>
            <a:r>
              <a:rPr lang="en" sz="1100">
                <a:solidFill>
                  <a:srgbClr val="333333"/>
                </a:solidFill>
                <a:highlight>
                  <a:srgbClr val="FFFFFF"/>
                </a:highlight>
                <a:latin typeface="Staatliches"/>
                <a:ea typeface="Staatliches"/>
                <a:cs typeface="Staatliches"/>
                <a:sym typeface="Staatliches"/>
              </a:rPr>
              <a:t>Govt sets aside record S$19b for science and tech research. (n.d.). Retrieved from </a:t>
            </a:r>
            <a:r>
              <a:rPr lang="en" sz="1100" u="sng">
                <a:solidFill>
                  <a:schemeClr val="hlink"/>
                </a:solidFill>
                <a:highlight>
                  <a:srgbClr val="FFFFFF"/>
                </a:highlight>
                <a:latin typeface="Staatliches"/>
                <a:ea typeface="Staatliches"/>
                <a:cs typeface="Staatliches"/>
                <a:sym typeface="Staatliches"/>
                <a:hlinkClick r:id="rId5"/>
              </a:rPr>
              <a:t>https://www.todayonline.com/singapore/govt-invest-s19b-rd-push-over-next-five-years</a:t>
            </a:r>
            <a:r>
              <a:rPr lang="en" sz="1100">
                <a:solidFill>
                  <a:srgbClr val="333333"/>
                </a:solidFill>
                <a:highlight>
                  <a:srgbClr val="FFFFFF"/>
                </a:highlight>
                <a:latin typeface="Staatliches"/>
                <a:ea typeface="Staatliches"/>
                <a:cs typeface="Staatliches"/>
                <a:sym typeface="Staatliches"/>
              </a:rPr>
              <a:t>.</a:t>
            </a:r>
            <a:endParaRPr sz="1100">
              <a:solidFill>
                <a:srgbClr val="333333"/>
              </a:solidFill>
              <a:highlight>
                <a:srgbClr val="FFFFFF"/>
              </a:highlight>
              <a:latin typeface="Staatliches"/>
              <a:ea typeface="Staatliches"/>
              <a:cs typeface="Staatliches"/>
              <a:sym typeface="Staatliches"/>
            </a:endParaRPr>
          </a:p>
          <a:p>
            <a:pPr indent="0" lvl="0" marL="0" rtl="0" algn="l">
              <a:spcBef>
                <a:spcPts val="800"/>
              </a:spcBef>
              <a:spcAft>
                <a:spcPts val="0"/>
              </a:spcAft>
              <a:buNone/>
            </a:pPr>
            <a:r>
              <a:rPr lang="en" sz="1100">
                <a:solidFill>
                  <a:srgbClr val="333333"/>
                </a:solidFill>
                <a:highlight>
                  <a:srgbClr val="FFFFFF"/>
                </a:highlight>
                <a:latin typeface="Staatliches"/>
                <a:ea typeface="Staatliches"/>
                <a:cs typeface="Staatliches"/>
                <a:sym typeface="Staatliches"/>
              </a:rPr>
              <a:t>(n.d.). Retrieved from </a:t>
            </a:r>
            <a:r>
              <a:rPr lang="en" sz="1100" u="sng">
                <a:solidFill>
                  <a:schemeClr val="hlink"/>
                </a:solidFill>
                <a:highlight>
                  <a:srgbClr val="FFFFFF"/>
                </a:highlight>
                <a:latin typeface="Staatliches"/>
                <a:ea typeface="Staatliches"/>
                <a:cs typeface="Staatliches"/>
                <a:sym typeface="Staatliches"/>
                <a:hlinkClick r:id="rId6"/>
              </a:rPr>
              <a:t>https://www.google.com/search?q=government+expenditure+on+health+care&amp;rlz=1C1CHBF_enSG840SG840&amp;sxsrf=ACYBGNSmS-FdkkYyxbmGsU6l4a7WycBDOA:1575722750571&amp;source=lnms&amp;tbm=isch&amp;sa=X&amp;ved=2ahUKEwjBrr_WyKPmAhUYWCsKHadCDmAQ_AUoAnoECA4QBA&amp;biw=1280&amp;bih=578</a:t>
            </a:r>
            <a:r>
              <a:rPr lang="en" sz="1100">
                <a:solidFill>
                  <a:srgbClr val="333333"/>
                </a:solidFill>
                <a:highlight>
                  <a:srgbClr val="FFFFFF"/>
                </a:highlight>
                <a:latin typeface="Staatliches"/>
                <a:ea typeface="Staatliches"/>
                <a:cs typeface="Staatliches"/>
                <a:sym typeface="Staatliches"/>
              </a:rPr>
              <a:t>.</a:t>
            </a:r>
            <a:endParaRPr sz="1100">
              <a:solidFill>
                <a:srgbClr val="333333"/>
              </a:solidFill>
              <a:highlight>
                <a:srgbClr val="FFFFFF"/>
              </a:highlight>
              <a:latin typeface="Staatliches"/>
              <a:ea typeface="Staatliches"/>
              <a:cs typeface="Staatliches"/>
              <a:sym typeface="Staatliches"/>
            </a:endParaRPr>
          </a:p>
          <a:p>
            <a:pPr indent="0" lvl="0" marL="0" rtl="0" algn="l">
              <a:spcBef>
                <a:spcPts val="800"/>
              </a:spcBef>
              <a:spcAft>
                <a:spcPts val="0"/>
              </a:spcAft>
              <a:buNone/>
            </a:pPr>
            <a:r>
              <a:rPr lang="en" sz="1100">
                <a:solidFill>
                  <a:srgbClr val="333333"/>
                </a:solidFill>
                <a:highlight>
                  <a:srgbClr val="FFFFFF"/>
                </a:highlight>
                <a:latin typeface="Staatliches"/>
                <a:ea typeface="Staatliches"/>
                <a:cs typeface="Staatliches"/>
                <a:sym typeface="Staatliches"/>
              </a:rPr>
              <a:t>Singapore's healthcare expenditure to hit US$24.6b by 2020. (n.d.). Retrieved from </a:t>
            </a:r>
            <a:r>
              <a:rPr lang="en" sz="1100" u="sng">
                <a:solidFill>
                  <a:schemeClr val="hlink"/>
                </a:solidFill>
                <a:highlight>
                  <a:srgbClr val="FFFFFF"/>
                </a:highlight>
                <a:latin typeface="Staatliches"/>
                <a:ea typeface="Staatliches"/>
                <a:cs typeface="Staatliches"/>
                <a:sym typeface="Staatliches"/>
                <a:hlinkClick r:id="rId7"/>
              </a:rPr>
              <a:t>https://sbr.com.sg/healthcare/news/singapores-healthcare-expenditure-hit-us246b-2020</a:t>
            </a:r>
            <a:r>
              <a:rPr lang="en" sz="1100">
                <a:solidFill>
                  <a:srgbClr val="333333"/>
                </a:solidFill>
                <a:highlight>
                  <a:srgbClr val="FFFFFF"/>
                </a:highlight>
                <a:latin typeface="Staatliches"/>
                <a:ea typeface="Staatliches"/>
                <a:cs typeface="Staatliches"/>
                <a:sym typeface="Staatliches"/>
              </a:rPr>
              <a:t>.</a:t>
            </a:r>
            <a:endParaRPr sz="1100">
              <a:solidFill>
                <a:srgbClr val="333333"/>
              </a:solidFill>
              <a:highlight>
                <a:srgbClr val="FFFFFF"/>
              </a:highlight>
              <a:latin typeface="Staatliches"/>
              <a:ea typeface="Staatliches"/>
              <a:cs typeface="Staatliches"/>
              <a:sym typeface="Staatliches"/>
            </a:endParaRPr>
          </a:p>
          <a:p>
            <a:pPr indent="0" lvl="0" marL="0" rtl="0" algn="l">
              <a:spcBef>
                <a:spcPts val="800"/>
              </a:spcBef>
              <a:spcAft>
                <a:spcPts val="0"/>
              </a:spcAft>
              <a:buNone/>
            </a:pPr>
            <a:r>
              <a:rPr lang="en" sz="1100">
                <a:solidFill>
                  <a:srgbClr val="333333"/>
                </a:solidFill>
                <a:highlight>
                  <a:srgbClr val="FFFFFF"/>
                </a:highlight>
                <a:latin typeface="Staatliches"/>
                <a:ea typeface="Staatliches"/>
                <a:cs typeface="Staatliches"/>
                <a:sym typeface="Staatliches"/>
              </a:rPr>
              <a:t>Khalik, S. (2017, December 7). Spending on healthcare expected to rise sharply. Retrieved from </a:t>
            </a:r>
            <a:r>
              <a:rPr lang="en" sz="1100" u="sng">
                <a:solidFill>
                  <a:schemeClr val="hlink"/>
                </a:solidFill>
                <a:highlight>
                  <a:srgbClr val="FFFFFF"/>
                </a:highlight>
                <a:latin typeface="Staatliches"/>
                <a:ea typeface="Staatliches"/>
                <a:cs typeface="Staatliches"/>
                <a:sym typeface="Staatliches"/>
                <a:hlinkClick r:id="rId8"/>
              </a:rPr>
              <a:t>https://www.straitstimes.com/politics/spending-on-healthcare-expected-to-rise-sharply</a:t>
            </a:r>
            <a:r>
              <a:rPr lang="en" sz="1100">
                <a:solidFill>
                  <a:srgbClr val="333333"/>
                </a:solidFill>
                <a:highlight>
                  <a:srgbClr val="FFFFFF"/>
                </a:highlight>
                <a:latin typeface="Staatliches"/>
                <a:ea typeface="Staatliches"/>
                <a:cs typeface="Staatliches"/>
                <a:sym typeface="Staatliches"/>
              </a:rPr>
              <a:t>.</a:t>
            </a:r>
            <a:endParaRPr sz="1100">
              <a:solidFill>
                <a:srgbClr val="333333"/>
              </a:solidFill>
              <a:highlight>
                <a:srgbClr val="FFFFFF"/>
              </a:highlight>
              <a:latin typeface="Staatliches"/>
              <a:ea typeface="Staatliches"/>
              <a:cs typeface="Staatliches"/>
              <a:sym typeface="Staatliches"/>
            </a:endParaRPr>
          </a:p>
          <a:p>
            <a:pPr indent="0" lvl="0" marL="0" rtl="0" algn="l">
              <a:lnSpc>
                <a:spcPct val="115000"/>
              </a:lnSpc>
              <a:spcBef>
                <a:spcPts val="0"/>
              </a:spcBef>
              <a:spcAft>
                <a:spcPts val="0"/>
              </a:spcAft>
              <a:buClr>
                <a:schemeClr val="dk1"/>
              </a:buClr>
              <a:buSzPts val="1100"/>
              <a:buFont typeface="Arial"/>
              <a:buNone/>
            </a:pPr>
            <a:r>
              <a:rPr lang="en">
                <a:solidFill>
                  <a:srgbClr val="333333"/>
                </a:solidFill>
                <a:highlight>
                  <a:srgbClr val="FFFFFF"/>
                </a:highlight>
                <a:latin typeface="Staatliches"/>
                <a:ea typeface="Staatliches"/>
                <a:cs typeface="Staatliches"/>
                <a:sym typeface="Staatliches"/>
              </a:rPr>
              <a:t>International Health Care System Profiles. (n.d.). Retrieved from </a:t>
            </a:r>
            <a:r>
              <a:rPr lang="en" u="sng">
                <a:solidFill>
                  <a:schemeClr val="hlink"/>
                </a:solidFill>
                <a:highlight>
                  <a:srgbClr val="FFFFFF"/>
                </a:highlight>
                <a:latin typeface="Staatliches"/>
                <a:ea typeface="Staatliches"/>
                <a:cs typeface="Staatliches"/>
                <a:sym typeface="Staatliches"/>
                <a:hlinkClick r:id="rId9"/>
              </a:rPr>
              <a:t>https://international.commonwealthfund.org/stats/?cat=medical_technology</a:t>
            </a:r>
            <a:r>
              <a:rPr lang="en">
                <a:solidFill>
                  <a:srgbClr val="333333"/>
                </a:solidFill>
                <a:highlight>
                  <a:srgbClr val="FFFFFF"/>
                </a:highlight>
                <a:latin typeface="Staatliches"/>
                <a:ea typeface="Staatliches"/>
                <a:cs typeface="Staatliches"/>
                <a:sym typeface="Staatliches"/>
              </a:rPr>
              <a:t>.</a:t>
            </a:r>
            <a:endParaRPr sz="1100">
              <a:solidFill>
                <a:srgbClr val="333333"/>
              </a:solidFill>
              <a:highlight>
                <a:srgbClr val="FFFFFF"/>
              </a:highlight>
              <a:latin typeface="Staatliches"/>
              <a:ea typeface="Staatliches"/>
              <a:cs typeface="Staatliches"/>
              <a:sym typeface="Staatliche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 name="Shape 107"/>
        <p:cNvGrpSpPr/>
        <p:nvPr/>
      </p:nvGrpSpPr>
      <p:grpSpPr>
        <a:xfrm>
          <a:off x="0" y="0"/>
          <a:ext cx="0" cy="0"/>
          <a:chOff x="0" y="0"/>
          <a:chExt cx="0" cy="0"/>
        </a:xfrm>
      </p:grpSpPr>
      <p:sp>
        <p:nvSpPr>
          <p:cNvPr id="108" name="Google Shape;108;p18"/>
          <p:cNvSpPr txBox="1"/>
          <p:nvPr/>
        </p:nvSpPr>
        <p:spPr>
          <a:xfrm>
            <a:off x="3707904" y="195486"/>
            <a:ext cx="5436096" cy="576064"/>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3600"/>
              <a:buFont typeface="Arial"/>
              <a:buNone/>
            </a:pPr>
            <a:r>
              <a:rPr i="0" lang="en" sz="3000" u="none" cap="none" strike="noStrike">
                <a:solidFill>
                  <a:schemeClr val="lt1"/>
                </a:solidFill>
                <a:latin typeface="Staatliches"/>
                <a:ea typeface="Staatliches"/>
                <a:cs typeface="Staatliches"/>
                <a:sym typeface="Staatliches"/>
              </a:rPr>
              <a:t>Agenda</a:t>
            </a:r>
            <a:endParaRPr sz="3000">
              <a:latin typeface="Staatliches"/>
              <a:ea typeface="Staatliches"/>
              <a:cs typeface="Staatliches"/>
              <a:sym typeface="Staatliches"/>
            </a:endParaRPr>
          </a:p>
        </p:txBody>
      </p:sp>
      <p:sp>
        <p:nvSpPr>
          <p:cNvPr id="109" name="Google Shape;109;p18"/>
          <p:cNvSpPr/>
          <p:nvPr/>
        </p:nvSpPr>
        <p:spPr>
          <a:xfrm>
            <a:off x="4567816" y="987574"/>
            <a:ext cx="36000" cy="3816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i="0" sz="1400" u="none" cap="none" strike="noStrike">
              <a:solidFill>
                <a:schemeClr val="lt1"/>
              </a:solidFill>
              <a:latin typeface="Staatliches"/>
              <a:ea typeface="Staatliches"/>
              <a:cs typeface="Staatliches"/>
              <a:sym typeface="Staatliches"/>
            </a:endParaRPr>
          </a:p>
        </p:txBody>
      </p:sp>
      <p:sp>
        <p:nvSpPr>
          <p:cNvPr id="110" name="Google Shape;110;p18"/>
          <p:cNvSpPr/>
          <p:nvPr/>
        </p:nvSpPr>
        <p:spPr>
          <a:xfrm>
            <a:off x="4474682" y="1232173"/>
            <a:ext cx="216000" cy="216000"/>
          </a:xfrm>
          <a:prstGeom prst="ellipse">
            <a:avLst/>
          </a:prstGeom>
          <a:solidFill>
            <a:schemeClr val="accen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i="0" sz="1400" u="none" cap="none" strike="noStrike">
              <a:solidFill>
                <a:schemeClr val="lt1"/>
              </a:solidFill>
              <a:latin typeface="Staatliches"/>
              <a:ea typeface="Staatliches"/>
              <a:cs typeface="Staatliches"/>
              <a:sym typeface="Staatliches"/>
            </a:endParaRPr>
          </a:p>
        </p:txBody>
      </p:sp>
      <p:sp>
        <p:nvSpPr>
          <p:cNvPr id="111" name="Google Shape;111;p18"/>
          <p:cNvSpPr/>
          <p:nvPr/>
        </p:nvSpPr>
        <p:spPr>
          <a:xfrm>
            <a:off x="4474682" y="1988263"/>
            <a:ext cx="216000" cy="216000"/>
          </a:xfrm>
          <a:prstGeom prst="ellipse">
            <a:avLst/>
          </a:prstGeom>
          <a:solidFill>
            <a:schemeClr val="accent3"/>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i="0" sz="1400" u="none" cap="none" strike="noStrike">
              <a:solidFill>
                <a:schemeClr val="lt1"/>
              </a:solidFill>
              <a:latin typeface="Staatliches"/>
              <a:ea typeface="Staatliches"/>
              <a:cs typeface="Staatliches"/>
              <a:sym typeface="Staatliches"/>
            </a:endParaRPr>
          </a:p>
        </p:txBody>
      </p:sp>
      <p:sp>
        <p:nvSpPr>
          <p:cNvPr id="112" name="Google Shape;112;p18"/>
          <p:cNvSpPr/>
          <p:nvPr/>
        </p:nvSpPr>
        <p:spPr>
          <a:xfrm>
            <a:off x="4474682" y="2744353"/>
            <a:ext cx="216000" cy="216000"/>
          </a:xfrm>
          <a:prstGeom prst="ellipse">
            <a:avLst/>
          </a:prstGeom>
          <a:solidFill>
            <a:schemeClr val="accen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i="0" sz="1400" u="none" cap="none" strike="noStrike">
              <a:solidFill>
                <a:schemeClr val="lt1"/>
              </a:solidFill>
              <a:latin typeface="Staatliches"/>
              <a:ea typeface="Staatliches"/>
              <a:cs typeface="Staatliches"/>
              <a:sym typeface="Staatliches"/>
            </a:endParaRPr>
          </a:p>
        </p:txBody>
      </p:sp>
      <p:sp>
        <p:nvSpPr>
          <p:cNvPr id="113" name="Google Shape;113;p18"/>
          <p:cNvSpPr/>
          <p:nvPr/>
        </p:nvSpPr>
        <p:spPr>
          <a:xfrm>
            <a:off x="4474682" y="3500443"/>
            <a:ext cx="216000" cy="216000"/>
          </a:xfrm>
          <a:prstGeom prst="ellipse">
            <a:avLst/>
          </a:prstGeom>
          <a:solidFill>
            <a:schemeClr val="accent3"/>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i="0" sz="1400" u="none" cap="none" strike="noStrike">
              <a:solidFill>
                <a:schemeClr val="lt1"/>
              </a:solidFill>
              <a:latin typeface="Staatliches"/>
              <a:ea typeface="Staatliches"/>
              <a:cs typeface="Staatliches"/>
              <a:sym typeface="Staatliches"/>
            </a:endParaRPr>
          </a:p>
        </p:txBody>
      </p:sp>
      <p:sp>
        <p:nvSpPr>
          <p:cNvPr id="114" name="Google Shape;114;p18"/>
          <p:cNvSpPr/>
          <p:nvPr/>
        </p:nvSpPr>
        <p:spPr>
          <a:xfrm>
            <a:off x="4474682" y="4256533"/>
            <a:ext cx="216000" cy="216000"/>
          </a:xfrm>
          <a:prstGeom prst="ellipse">
            <a:avLst/>
          </a:prstGeom>
          <a:solidFill>
            <a:schemeClr val="accen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i="0" sz="1400" u="none" cap="none" strike="noStrike">
              <a:solidFill>
                <a:schemeClr val="lt1"/>
              </a:solidFill>
              <a:latin typeface="Staatliches"/>
              <a:ea typeface="Staatliches"/>
              <a:cs typeface="Staatliches"/>
              <a:sym typeface="Staatliches"/>
            </a:endParaRPr>
          </a:p>
        </p:txBody>
      </p:sp>
      <p:sp>
        <p:nvSpPr>
          <p:cNvPr id="115" name="Google Shape;115;p18"/>
          <p:cNvSpPr txBox="1"/>
          <p:nvPr/>
        </p:nvSpPr>
        <p:spPr>
          <a:xfrm>
            <a:off x="4815241" y="1109340"/>
            <a:ext cx="602699" cy="461665"/>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1" i="0" lang="en" sz="2400" u="none" cap="none" strike="noStrike">
                <a:solidFill>
                  <a:schemeClr val="lt1"/>
                </a:solidFill>
                <a:latin typeface="Staatliches"/>
                <a:ea typeface="Staatliches"/>
                <a:cs typeface="Staatliches"/>
                <a:sym typeface="Staatliches"/>
              </a:rPr>
              <a:t>01</a:t>
            </a:r>
            <a:endParaRPr b="1" i="0" sz="2400" u="none" cap="none" strike="noStrike">
              <a:solidFill>
                <a:schemeClr val="lt1"/>
              </a:solidFill>
              <a:latin typeface="Staatliches"/>
              <a:ea typeface="Staatliches"/>
              <a:cs typeface="Staatliches"/>
              <a:sym typeface="Staatliches"/>
            </a:endParaRPr>
          </a:p>
        </p:txBody>
      </p:sp>
      <p:sp>
        <p:nvSpPr>
          <p:cNvPr id="116" name="Google Shape;116;p18"/>
          <p:cNvSpPr txBox="1"/>
          <p:nvPr/>
        </p:nvSpPr>
        <p:spPr>
          <a:xfrm>
            <a:off x="4821293" y="1865430"/>
            <a:ext cx="602699" cy="461665"/>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1" i="0" lang="en" sz="2400" u="none" cap="none" strike="noStrike">
                <a:solidFill>
                  <a:schemeClr val="lt1"/>
                </a:solidFill>
                <a:latin typeface="Staatliches"/>
                <a:ea typeface="Staatliches"/>
                <a:cs typeface="Staatliches"/>
                <a:sym typeface="Staatliches"/>
              </a:rPr>
              <a:t>02</a:t>
            </a:r>
            <a:endParaRPr b="1" i="0" sz="2400" u="none" cap="none" strike="noStrike">
              <a:solidFill>
                <a:schemeClr val="lt1"/>
              </a:solidFill>
              <a:latin typeface="Staatliches"/>
              <a:ea typeface="Staatliches"/>
              <a:cs typeface="Staatliches"/>
              <a:sym typeface="Staatliches"/>
            </a:endParaRPr>
          </a:p>
        </p:txBody>
      </p:sp>
      <p:sp>
        <p:nvSpPr>
          <p:cNvPr id="117" name="Google Shape;117;p18"/>
          <p:cNvSpPr txBox="1"/>
          <p:nvPr/>
        </p:nvSpPr>
        <p:spPr>
          <a:xfrm>
            <a:off x="4827345" y="2621520"/>
            <a:ext cx="602699" cy="461665"/>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1" i="0" lang="en" sz="2400" u="none" cap="none" strike="noStrike">
                <a:solidFill>
                  <a:schemeClr val="lt1"/>
                </a:solidFill>
                <a:latin typeface="Staatliches"/>
                <a:ea typeface="Staatliches"/>
                <a:cs typeface="Staatliches"/>
                <a:sym typeface="Staatliches"/>
              </a:rPr>
              <a:t>03</a:t>
            </a:r>
            <a:endParaRPr b="1" i="0" sz="2400" u="none" cap="none" strike="noStrike">
              <a:solidFill>
                <a:schemeClr val="lt1"/>
              </a:solidFill>
              <a:latin typeface="Staatliches"/>
              <a:ea typeface="Staatliches"/>
              <a:cs typeface="Staatliches"/>
              <a:sym typeface="Staatliches"/>
            </a:endParaRPr>
          </a:p>
        </p:txBody>
      </p:sp>
      <p:sp>
        <p:nvSpPr>
          <p:cNvPr id="118" name="Google Shape;118;p18"/>
          <p:cNvSpPr txBox="1"/>
          <p:nvPr/>
        </p:nvSpPr>
        <p:spPr>
          <a:xfrm>
            <a:off x="4833397" y="3377610"/>
            <a:ext cx="602699" cy="461665"/>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1" i="0" lang="en" sz="2400" u="none" cap="none" strike="noStrike">
                <a:solidFill>
                  <a:schemeClr val="lt1"/>
                </a:solidFill>
                <a:latin typeface="Staatliches"/>
                <a:ea typeface="Staatliches"/>
                <a:cs typeface="Staatliches"/>
                <a:sym typeface="Staatliches"/>
              </a:rPr>
              <a:t>04</a:t>
            </a:r>
            <a:endParaRPr b="1" i="0" sz="2400" u="none" cap="none" strike="noStrike">
              <a:solidFill>
                <a:schemeClr val="lt1"/>
              </a:solidFill>
              <a:latin typeface="Staatliches"/>
              <a:ea typeface="Staatliches"/>
              <a:cs typeface="Staatliches"/>
              <a:sym typeface="Staatliches"/>
            </a:endParaRPr>
          </a:p>
        </p:txBody>
      </p:sp>
      <p:sp>
        <p:nvSpPr>
          <p:cNvPr id="119" name="Google Shape;119;p18"/>
          <p:cNvSpPr txBox="1"/>
          <p:nvPr/>
        </p:nvSpPr>
        <p:spPr>
          <a:xfrm>
            <a:off x="4797901" y="4152600"/>
            <a:ext cx="602699" cy="461665"/>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1" i="0" lang="en" sz="2400" u="none" cap="none" strike="noStrike">
                <a:solidFill>
                  <a:schemeClr val="lt1"/>
                </a:solidFill>
                <a:latin typeface="Staatliches"/>
                <a:ea typeface="Staatliches"/>
                <a:cs typeface="Staatliches"/>
                <a:sym typeface="Staatliches"/>
              </a:rPr>
              <a:t>05</a:t>
            </a:r>
            <a:endParaRPr b="1" i="0" sz="2400" u="none" cap="none" strike="noStrike">
              <a:solidFill>
                <a:schemeClr val="lt1"/>
              </a:solidFill>
              <a:latin typeface="Staatliches"/>
              <a:ea typeface="Staatliches"/>
              <a:cs typeface="Staatliches"/>
              <a:sym typeface="Staatliches"/>
            </a:endParaRPr>
          </a:p>
        </p:txBody>
      </p:sp>
      <p:grpSp>
        <p:nvGrpSpPr>
          <p:cNvPr id="120" name="Google Shape;120;p18"/>
          <p:cNvGrpSpPr/>
          <p:nvPr/>
        </p:nvGrpSpPr>
        <p:grpSpPr>
          <a:xfrm>
            <a:off x="5500861" y="1109340"/>
            <a:ext cx="3051408" cy="579127"/>
            <a:chOff x="803640" y="3362835"/>
            <a:chExt cx="2078094" cy="579127"/>
          </a:xfrm>
        </p:grpSpPr>
        <p:sp>
          <p:nvSpPr>
            <p:cNvPr id="121" name="Google Shape;121;p18"/>
            <p:cNvSpPr txBox="1"/>
            <p:nvPr/>
          </p:nvSpPr>
          <p:spPr>
            <a:xfrm>
              <a:off x="821934" y="3665062"/>
              <a:ext cx="2059800" cy="276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i="0" lang="en" sz="1200" u="none" cap="none" strike="noStrike">
                  <a:solidFill>
                    <a:schemeClr val="lt1"/>
                  </a:solidFill>
                  <a:latin typeface="Staatliches"/>
                  <a:ea typeface="Staatliches"/>
                  <a:cs typeface="Staatliches"/>
                  <a:sym typeface="Staatliches"/>
                </a:rPr>
                <a:t>Explains the amount Govt spent per year </a:t>
              </a:r>
              <a:endParaRPr i="0" sz="1200" u="none" cap="none" strike="noStrike">
                <a:solidFill>
                  <a:schemeClr val="lt1"/>
                </a:solidFill>
                <a:latin typeface="Staatliches"/>
                <a:ea typeface="Staatliches"/>
                <a:cs typeface="Staatliches"/>
                <a:sym typeface="Staatliches"/>
              </a:endParaRPr>
            </a:p>
          </p:txBody>
        </p:sp>
        <p:sp>
          <p:nvSpPr>
            <p:cNvPr id="122" name="Google Shape;122;p18"/>
            <p:cNvSpPr txBox="1"/>
            <p:nvPr/>
          </p:nvSpPr>
          <p:spPr>
            <a:xfrm>
              <a:off x="803640" y="3362835"/>
              <a:ext cx="2059657" cy="276999"/>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n" sz="1800" u="none" cap="none" strike="noStrike">
                  <a:solidFill>
                    <a:schemeClr val="lt1"/>
                  </a:solidFill>
                  <a:latin typeface="Staatliches"/>
                  <a:ea typeface="Staatliches"/>
                  <a:cs typeface="Staatliches"/>
                  <a:sym typeface="Staatliches"/>
                </a:rPr>
                <a:t>Government Health Expenditure </a:t>
              </a:r>
              <a:endParaRPr b="1" i="0" sz="1800" u="none" cap="none" strike="noStrike">
                <a:solidFill>
                  <a:schemeClr val="lt1"/>
                </a:solidFill>
                <a:latin typeface="Staatliches"/>
                <a:ea typeface="Staatliches"/>
                <a:cs typeface="Staatliches"/>
                <a:sym typeface="Staatliches"/>
              </a:endParaRPr>
            </a:p>
          </p:txBody>
        </p:sp>
      </p:grpSp>
      <p:grpSp>
        <p:nvGrpSpPr>
          <p:cNvPr id="123" name="Google Shape;123;p18"/>
          <p:cNvGrpSpPr/>
          <p:nvPr/>
        </p:nvGrpSpPr>
        <p:grpSpPr>
          <a:xfrm>
            <a:off x="5500875" y="1866110"/>
            <a:ext cx="3078354" cy="747740"/>
            <a:chOff x="803633" y="3362835"/>
            <a:chExt cx="2096400" cy="747740"/>
          </a:xfrm>
        </p:grpSpPr>
        <p:sp>
          <p:nvSpPr>
            <p:cNvPr id="124" name="Google Shape;124;p18"/>
            <p:cNvSpPr txBox="1"/>
            <p:nvPr/>
          </p:nvSpPr>
          <p:spPr>
            <a:xfrm>
              <a:off x="803633" y="3648875"/>
              <a:ext cx="2096400" cy="461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i="0" lang="en" sz="1200" u="none" cap="none" strike="noStrike">
                  <a:solidFill>
                    <a:schemeClr val="lt1"/>
                  </a:solidFill>
                  <a:latin typeface="Staatliches"/>
                  <a:ea typeface="Staatliches"/>
                  <a:cs typeface="Staatliches"/>
                  <a:sym typeface="Staatliches"/>
                </a:rPr>
                <a:t>How one income group relates to Medishield</a:t>
              </a:r>
              <a:endParaRPr i="0" sz="1200" u="none" cap="none" strike="noStrike">
                <a:solidFill>
                  <a:schemeClr val="lt1"/>
                </a:solidFill>
                <a:latin typeface="Staatliches"/>
                <a:ea typeface="Staatliches"/>
                <a:cs typeface="Staatliches"/>
                <a:sym typeface="Staatliches"/>
              </a:endParaRPr>
            </a:p>
          </p:txBody>
        </p:sp>
        <p:sp>
          <p:nvSpPr>
            <p:cNvPr id="125" name="Google Shape;125;p18"/>
            <p:cNvSpPr txBox="1"/>
            <p:nvPr/>
          </p:nvSpPr>
          <p:spPr>
            <a:xfrm>
              <a:off x="803640" y="3362835"/>
              <a:ext cx="2059657" cy="276999"/>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n" sz="1800" u="none" cap="none" strike="noStrike">
                  <a:solidFill>
                    <a:schemeClr val="lt1"/>
                  </a:solidFill>
                  <a:latin typeface="Staatliches"/>
                  <a:ea typeface="Staatliches"/>
                  <a:cs typeface="Staatliches"/>
                  <a:sym typeface="Staatliches"/>
                </a:rPr>
                <a:t>Subsidies</a:t>
              </a:r>
              <a:endParaRPr b="1" i="0" sz="1800" u="none" cap="none" strike="noStrike">
                <a:solidFill>
                  <a:schemeClr val="lt1"/>
                </a:solidFill>
                <a:latin typeface="Staatliches"/>
                <a:ea typeface="Staatliches"/>
                <a:cs typeface="Staatliches"/>
                <a:sym typeface="Staatliches"/>
              </a:endParaRPr>
            </a:p>
          </p:txBody>
        </p:sp>
      </p:grpSp>
      <p:grpSp>
        <p:nvGrpSpPr>
          <p:cNvPr id="126" name="Google Shape;126;p18"/>
          <p:cNvGrpSpPr/>
          <p:nvPr/>
        </p:nvGrpSpPr>
        <p:grpSpPr>
          <a:xfrm>
            <a:off x="5500774" y="2621530"/>
            <a:ext cx="3024610" cy="747752"/>
            <a:chOff x="803640" y="3362835"/>
            <a:chExt cx="2059800" cy="747752"/>
          </a:xfrm>
        </p:grpSpPr>
        <p:sp>
          <p:nvSpPr>
            <p:cNvPr id="127" name="Google Shape;127;p18"/>
            <p:cNvSpPr txBox="1"/>
            <p:nvPr/>
          </p:nvSpPr>
          <p:spPr>
            <a:xfrm>
              <a:off x="803640" y="3648887"/>
              <a:ext cx="2059800" cy="461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i="0" lang="en" sz="1200" u="none" cap="none" strike="noStrike">
                  <a:solidFill>
                    <a:schemeClr val="lt1"/>
                  </a:solidFill>
                  <a:latin typeface="Staatliches"/>
                  <a:ea typeface="Staatliches"/>
                  <a:cs typeface="Staatliches"/>
                  <a:sym typeface="Staatliches"/>
                </a:rPr>
                <a:t>How income groups get affected by the subsidies given </a:t>
              </a:r>
              <a:endParaRPr i="0" sz="1200" u="none" cap="none" strike="noStrike">
                <a:solidFill>
                  <a:schemeClr val="lt1"/>
                </a:solidFill>
                <a:latin typeface="Staatliches"/>
                <a:ea typeface="Staatliches"/>
                <a:cs typeface="Staatliches"/>
                <a:sym typeface="Staatliches"/>
              </a:endParaRPr>
            </a:p>
          </p:txBody>
        </p:sp>
        <p:sp>
          <p:nvSpPr>
            <p:cNvPr id="128" name="Google Shape;128;p18"/>
            <p:cNvSpPr txBox="1"/>
            <p:nvPr/>
          </p:nvSpPr>
          <p:spPr>
            <a:xfrm>
              <a:off x="803640" y="3362835"/>
              <a:ext cx="2059657" cy="276999"/>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n" sz="1800" u="none" cap="none" strike="noStrike">
                  <a:solidFill>
                    <a:schemeClr val="lt1"/>
                  </a:solidFill>
                  <a:latin typeface="Staatliches"/>
                  <a:ea typeface="Staatliches"/>
                  <a:cs typeface="Staatliches"/>
                  <a:sym typeface="Staatliches"/>
                </a:rPr>
                <a:t>Household Statistics </a:t>
              </a:r>
              <a:endParaRPr b="1" i="0" sz="1800" u="none" cap="none" strike="noStrike">
                <a:solidFill>
                  <a:schemeClr val="lt1"/>
                </a:solidFill>
                <a:latin typeface="Staatliches"/>
                <a:ea typeface="Staatliches"/>
                <a:cs typeface="Staatliches"/>
                <a:sym typeface="Staatliches"/>
              </a:endParaRPr>
            </a:p>
          </p:txBody>
        </p:sp>
      </p:grpSp>
      <p:grpSp>
        <p:nvGrpSpPr>
          <p:cNvPr id="129" name="Google Shape;129;p18"/>
          <p:cNvGrpSpPr/>
          <p:nvPr/>
        </p:nvGrpSpPr>
        <p:grpSpPr>
          <a:xfrm>
            <a:off x="5500774" y="3379650"/>
            <a:ext cx="3078795" cy="747750"/>
            <a:chOff x="803640" y="3362835"/>
            <a:chExt cx="2096701" cy="747750"/>
          </a:xfrm>
        </p:grpSpPr>
        <p:sp>
          <p:nvSpPr>
            <p:cNvPr id="130" name="Google Shape;130;p18"/>
            <p:cNvSpPr txBox="1"/>
            <p:nvPr/>
          </p:nvSpPr>
          <p:spPr>
            <a:xfrm>
              <a:off x="803641" y="3648885"/>
              <a:ext cx="2096700" cy="461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i="0" lang="en" sz="1200" u="none" cap="none" strike="noStrike">
                  <a:solidFill>
                    <a:schemeClr val="lt1"/>
                  </a:solidFill>
                  <a:latin typeface="Staatliches"/>
                  <a:ea typeface="Staatliches"/>
                  <a:cs typeface="Staatliches"/>
                  <a:sym typeface="Staatliches"/>
                </a:rPr>
                <a:t>Death, Diseases and ageing population relates to LE</a:t>
              </a:r>
              <a:endParaRPr i="0" sz="1200" u="none" cap="none" strike="noStrike">
                <a:solidFill>
                  <a:schemeClr val="lt1"/>
                </a:solidFill>
                <a:latin typeface="Staatliches"/>
                <a:ea typeface="Staatliches"/>
                <a:cs typeface="Staatliches"/>
                <a:sym typeface="Staatliches"/>
              </a:endParaRPr>
            </a:p>
          </p:txBody>
        </p:sp>
        <p:sp>
          <p:nvSpPr>
            <p:cNvPr id="131" name="Google Shape;131;p18"/>
            <p:cNvSpPr txBox="1"/>
            <p:nvPr/>
          </p:nvSpPr>
          <p:spPr>
            <a:xfrm>
              <a:off x="803640" y="3362835"/>
              <a:ext cx="2059657" cy="276999"/>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n" sz="1800" u="none" cap="none" strike="noStrike">
                  <a:solidFill>
                    <a:schemeClr val="lt1"/>
                  </a:solidFill>
                  <a:latin typeface="Staatliches"/>
                  <a:ea typeface="Staatliches"/>
                  <a:cs typeface="Staatliches"/>
                  <a:sym typeface="Staatliches"/>
                </a:rPr>
                <a:t>Life Expectancy  ( LE )</a:t>
              </a:r>
              <a:r>
                <a:rPr b="1" lang="en" sz="1800">
                  <a:solidFill>
                    <a:schemeClr val="lt1"/>
                  </a:solidFill>
                  <a:latin typeface="Staatliches"/>
                  <a:ea typeface="Staatliches"/>
                  <a:cs typeface="Staatliches"/>
                  <a:sym typeface="Staatliches"/>
                </a:rPr>
                <a:t> </a:t>
              </a:r>
              <a:endParaRPr b="1" i="0" sz="1800" u="none" cap="none" strike="noStrike">
                <a:solidFill>
                  <a:schemeClr val="lt1"/>
                </a:solidFill>
                <a:latin typeface="Staatliches"/>
                <a:ea typeface="Staatliches"/>
                <a:cs typeface="Staatliches"/>
                <a:sym typeface="Staatliches"/>
              </a:endParaRPr>
            </a:p>
          </p:txBody>
        </p:sp>
      </p:grpSp>
      <p:grpSp>
        <p:nvGrpSpPr>
          <p:cNvPr id="132" name="Google Shape;132;p18"/>
          <p:cNvGrpSpPr/>
          <p:nvPr/>
        </p:nvGrpSpPr>
        <p:grpSpPr>
          <a:xfrm>
            <a:off x="5507811" y="4136419"/>
            <a:ext cx="3024546" cy="923102"/>
            <a:chOff x="808373" y="3362835"/>
            <a:chExt cx="2059800" cy="923102"/>
          </a:xfrm>
        </p:grpSpPr>
        <p:sp>
          <p:nvSpPr>
            <p:cNvPr id="133" name="Google Shape;133;p18"/>
            <p:cNvSpPr txBox="1"/>
            <p:nvPr/>
          </p:nvSpPr>
          <p:spPr>
            <a:xfrm>
              <a:off x="808373" y="3639737"/>
              <a:ext cx="2059800" cy="646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i="0" lang="en" sz="1200" u="none" cap="none" strike="noStrike">
                  <a:solidFill>
                    <a:schemeClr val="lt1"/>
                  </a:solidFill>
                  <a:latin typeface="Staatliches"/>
                  <a:ea typeface="Staatliches"/>
                  <a:cs typeface="Staatliches"/>
                  <a:sym typeface="Staatliches"/>
                </a:rPr>
                <a:t>Increase of manpower, facilities could reduce the chances of deaths which correlates to LE </a:t>
              </a:r>
              <a:endParaRPr i="0" sz="1200" u="none" cap="none" strike="noStrike">
                <a:solidFill>
                  <a:schemeClr val="lt1"/>
                </a:solidFill>
                <a:latin typeface="Staatliches"/>
                <a:ea typeface="Staatliches"/>
                <a:cs typeface="Staatliches"/>
                <a:sym typeface="Staatliches"/>
              </a:endParaRPr>
            </a:p>
          </p:txBody>
        </p:sp>
        <p:sp>
          <p:nvSpPr>
            <p:cNvPr id="134" name="Google Shape;134;p18"/>
            <p:cNvSpPr txBox="1"/>
            <p:nvPr/>
          </p:nvSpPr>
          <p:spPr>
            <a:xfrm>
              <a:off x="808373" y="3362835"/>
              <a:ext cx="2059800" cy="276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n" sz="1800" u="none" cap="none" strike="noStrike">
                  <a:solidFill>
                    <a:schemeClr val="lt1"/>
                  </a:solidFill>
                  <a:latin typeface="Staatliches"/>
                  <a:ea typeface="Staatliches"/>
                  <a:cs typeface="Staatliches"/>
                  <a:sym typeface="Staatliches"/>
                </a:rPr>
                <a:t>Gain of Investors </a:t>
              </a:r>
              <a:endParaRPr b="1" i="0" sz="1800" u="none" cap="none" strike="noStrike">
                <a:solidFill>
                  <a:schemeClr val="lt1"/>
                </a:solidFill>
                <a:latin typeface="Staatliches"/>
                <a:ea typeface="Staatliches"/>
                <a:cs typeface="Staatliches"/>
                <a:sym typeface="Staatliches"/>
              </a:endParaRPr>
            </a:p>
          </p:txBody>
        </p:sp>
      </p:grpSp>
      <p:sp>
        <p:nvSpPr>
          <p:cNvPr id="135" name="Google Shape;135;p18"/>
          <p:cNvSpPr txBox="1"/>
          <p:nvPr/>
        </p:nvSpPr>
        <p:spPr>
          <a:xfrm>
            <a:off x="288200" y="1577550"/>
            <a:ext cx="3708000" cy="1988400"/>
          </a:xfrm>
          <a:prstGeom prst="rect">
            <a:avLst/>
          </a:prstGeom>
          <a:solidFill>
            <a:srgbClr val="000000"/>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chemeClr val="lt1"/>
                </a:solidFill>
                <a:latin typeface="Staatliches"/>
                <a:ea typeface="Staatliches"/>
                <a:cs typeface="Staatliches"/>
                <a:sym typeface="Staatliches"/>
              </a:rPr>
              <a:t>How much does Singapore </a:t>
            </a:r>
            <a:r>
              <a:rPr b="1" lang="en" sz="3000">
                <a:solidFill>
                  <a:schemeClr val="lt1"/>
                </a:solidFill>
                <a:latin typeface="Staatliches"/>
                <a:ea typeface="Staatliches"/>
                <a:cs typeface="Staatliches"/>
                <a:sym typeface="Staatliches"/>
              </a:rPr>
              <a:t>Government </a:t>
            </a:r>
            <a:r>
              <a:rPr lang="en" sz="3000">
                <a:solidFill>
                  <a:schemeClr val="lt1"/>
                </a:solidFill>
                <a:latin typeface="Staatliches"/>
                <a:ea typeface="Staatliches"/>
                <a:cs typeface="Staatliches"/>
                <a:sym typeface="Staatliches"/>
              </a:rPr>
              <a:t>spend on </a:t>
            </a:r>
            <a:r>
              <a:rPr b="1" lang="en" sz="3000">
                <a:solidFill>
                  <a:schemeClr val="lt1"/>
                </a:solidFill>
                <a:latin typeface="Staatliches"/>
                <a:ea typeface="Staatliches"/>
                <a:cs typeface="Staatliches"/>
                <a:sym typeface="Staatliches"/>
              </a:rPr>
              <a:t>healthcare expenditure</a:t>
            </a:r>
            <a:r>
              <a:rPr lang="en" sz="3000">
                <a:solidFill>
                  <a:schemeClr val="lt1"/>
                </a:solidFill>
                <a:latin typeface="Staatliches"/>
                <a:ea typeface="Staatliches"/>
                <a:cs typeface="Staatliches"/>
                <a:sym typeface="Staatliches"/>
              </a:rPr>
              <a:t>?</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5"/>
                                        </p:tgtEl>
                                        <p:attrNameLst>
                                          <p:attrName>style.visibility</p:attrName>
                                        </p:attrNameLst>
                                      </p:cBhvr>
                                      <p:to>
                                        <p:strVal val="visible"/>
                                      </p:to>
                                    </p:set>
                                    <p:animEffect filter="fade" transition="in">
                                      <p:cBhvr>
                                        <p:cTn dur="1000"/>
                                        <p:tgtEl>
                                          <p:spTgt spid="13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0"/>
                                        </p:tgtEl>
                                        <p:attrNameLst>
                                          <p:attrName>style.visibility</p:attrName>
                                        </p:attrNameLst>
                                      </p:cBhvr>
                                      <p:to>
                                        <p:strVal val="visible"/>
                                      </p:to>
                                    </p:set>
                                    <p:animEffect filter="fade" transition="in">
                                      <p:cBhvr>
                                        <p:cTn dur="1000"/>
                                        <p:tgtEl>
                                          <p:spTgt spid="12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3"/>
                                        </p:tgtEl>
                                        <p:attrNameLst>
                                          <p:attrName>style.visibility</p:attrName>
                                        </p:attrNameLst>
                                      </p:cBhvr>
                                      <p:to>
                                        <p:strVal val="visible"/>
                                      </p:to>
                                    </p:set>
                                    <p:animEffect filter="fade" transition="in">
                                      <p:cBhvr>
                                        <p:cTn dur="1000"/>
                                        <p:tgtEl>
                                          <p:spTgt spid="12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6"/>
                                        </p:tgtEl>
                                        <p:attrNameLst>
                                          <p:attrName>style.visibility</p:attrName>
                                        </p:attrNameLst>
                                      </p:cBhvr>
                                      <p:to>
                                        <p:strVal val="visible"/>
                                      </p:to>
                                    </p:set>
                                    <p:animEffect filter="fade" transition="in">
                                      <p:cBhvr>
                                        <p:cTn dur="1000"/>
                                        <p:tgtEl>
                                          <p:spTgt spid="12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9"/>
                                        </p:tgtEl>
                                        <p:attrNameLst>
                                          <p:attrName>style.visibility</p:attrName>
                                        </p:attrNameLst>
                                      </p:cBhvr>
                                      <p:to>
                                        <p:strVal val="visible"/>
                                      </p:to>
                                    </p:set>
                                    <p:animEffect filter="fade" transition="in">
                                      <p:cBhvr>
                                        <p:cTn dur="1000"/>
                                        <p:tgtEl>
                                          <p:spTgt spid="12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2"/>
                                        </p:tgtEl>
                                        <p:attrNameLst>
                                          <p:attrName>style.visibility</p:attrName>
                                        </p:attrNameLst>
                                      </p:cBhvr>
                                      <p:to>
                                        <p:strVal val="visible"/>
                                      </p:to>
                                    </p:set>
                                    <p:animEffect filter="fade" transition="in">
                                      <p:cBhvr>
                                        <p:cTn dur="1000"/>
                                        <p:tgtEl>
                                          <p:spTgt spid="13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315" name="Shape 315"/>
        <p:cNvGrpSpPr/>
        <p:nvPr/>
      </p:nvGrpSpPr>
      <p:grpSpPr>
        <a:xfrm>
          <a:off x="0" y="0"/>
          <a:ext cx="0" cy="0"/>
          <a:chOff x="0" y="0"/>
          <a:chExt cx="0" cy="0"/>
        </a:xfrm>
      </p:grpSpPr>
      <p:sp>
        <p:nvSpPr>
          <p:cNvPr id="316" name="Google Shape;316;p36"/>
          <p:cNvSpPr txBox="1"/>
          <p:nvPr>
            <p:ph type="title"/>
          </p:nvPr>
        </p:nvSpPr>
        <p:spPr>
          <a:xfrm>
            <a:off x="629850" y="288300"/>
            <a:ext cx="8018100" cy="922200"/>
          </a:xfrm>
          <a:prstGeom prst="rect">
            <a:avLst/>
          </a:prstGeom>
          <a:solidFill>
            <a:srgbClr val="FFFFFF"/>
          </a:solidFill>
        </p:spPr>
        <p:txBody>
          <a:bodyPr anchorCtr="0" anchor="b" bIns="34275" lIns="68575" spcFirstLastPara="1" rIns="68575" wrap="square" tIns="34275">
            <a:noAutofit/>
          </a:bodyPr>
          <a:lstStyle/>
          <a:p>
            <a:pPr indent="0" lvl="0" marL="0" rtl="0" algn="l">
              <a:spcBef>
                <a:spcPts val="0"/>
              </a:spcBef>
              <a:spcAft>
                <a:spcPts val="0"/>
              </a:spcAft>
              <a:buNone/>
            </a:pPr>
            <a:r>
              <a:rPr lang="en" sz="3600">
                <a:latin typeface="Staatliches"/>
                <a:ea typeface="Staatliches"/>
                <a:cs typeface="Staatliches"/>
                <a:sym typeface="Staatliches"/>
              </a:rPr>
              <a:t>Links </a:t>
            </a:r>
            <a:endParaRPr sz="3600">
              <a:latin typeface="Staatliches"/>
              <a:ea typeface="Staatliches"/>
              <a:cs typeface="Staatliches"/>
              <a:sym typeface="Staatliches"/>
            </a:endParaRPr>
          </a:p>
        </p:txBody>
      </p:sp>
      <p:sp>
        <p:nvSpPr>
          <p:cNvPr id="317" name="Google Shape;317;p36"/>
          <p:cNvSpPr txBox="1"/>
          <p:nvPr>
            <p:ph idx="1" type="body"/>
          </p:nvPr>
        </p:nvSpPr>
        <p:spPr>
          <a:xfrm>
            <a:off x="629875" y="1543050"/>
            <a:ext cx="8018100" cy="3406200"/>
          </a:xfrm>
          <a:prstGeom prst="rect">
            <a:avLst/>
          </a:prstGeom>
          <a:solidFill>
            <a:srgbClr val="FFFFFF"/>
          </a:solidFill>
        </p:spPr>
        <p:txBody>
          <a:bodyPr anchorCtr="0" anchor="t" bIns="34275" lIns="68575" spcFirstLastPara="1" rIns="68575" wrap="square" tIns="34275">
            <a:noAutofit/>
          </a:bodyPr>
          <a:lstStyle/>
          <a:p>
            <a:pPr indent="0" lvl="0" marL="0" rtl="0" algn="l">
              <a:lnSpc>
                <a:spcPct val="115000"/>
              </a:lnSpc>
              <a:spcBef>
                <a:spcPts val="0"/>
              </a:spcBef>
              <a:spcAft>
                <a:spcPts val="0"/>
              </a:spcAft>
              <a:buNone/>
            </a:pPr>
            <a:r>
              <a:rPr lang="en" sz="1100">
                <a:solidFill>
                  <a:srgbClr val="333333"/>
                </a:solidFill>
                <a:highlight>
                  <a:srgbClr val="FFFFFF"/>
                </a:highlight>
                <a:latin typeface="Staatliches"/>
                <a:ea typeface="Staatliches"/>
                <a:cs typeface="Staatliches"/>
                <a:sym typeface="Staatliches"/>
              </a:rPr>
              <a:t>(n.d.). Retrieved from </a:t>
            </a:r>
            <a:r>
              <a:rPr lang="en" sz="1100" u="sng">
                <a:solidFill>
                  <a:schemeClr val="hlink"/>
                </a:solidFill>
                <a:highlight>
                  <a:srgbClr val="FFFFFF"/>
                </a:highlight>
                <a:latin typeface="Staatliches"/>
                <a:ea typeface="Staatliches"/>
                <a:cs typeface="Staatliches"/>
                <a:sym typeface="Staatliches"/>
                <a:hlinkClick r:id="rId4"/>
              </a:rPr>
              <a:t>http://apps.who.int/nha/database/ViewData/Indicators/en</a:t>
            </a:r>
            <a:r>
              <a:rPr lang="en" sz="1100">
                <a:solidFill>
                  <a:srgbClr val="333333"/>
                </a:solidFill>
                <a:highlight>
                  <a:srgbClr val="FFFFFF"/>
                </a:highlight>
                <a:latin typeface="Staatliches"/>
                <a:ea typeface="Staatliches"/>
                <a:cs typeface="Staatliches"/>
                <a:sym typeface="Staatliches"/>
              </a:rPr>
              <a:t>.</a:t>
            </a:r>
            <a:endParaRPr sz="1100">
              <a:solidFill>
                <a:srgbClr val="333333"/>
              </a:solidFill>
              <a:highlight>
                <a:srgbClr val="FFFFFF"/>
              </a:highlight>
              <a:latin typeface="Staatliches"/>
              <a:ea typeface="Staatliches"/>
              <a:cs typeface="Staatliches"/>
              <a:sym typeface="Staatliches"/>
            </a:endParaRPr>
          </a:p>
          <a:p>
            <a:pPr indent="0" lvl="0" marL="0" rtl="0" algn="l">
              <a:lnSpc>
                <a:spcPct val="115000"/>
              </a:lnSpc>
              <a:spcBef>
                <a:spcPts val="0"/>
              </a:spcBef>
              <a:spcAft>
                <a:spcPts val="0"/>
              </a:spcAft>
              <a:buNone/>
            </a:pPr>
            <a:r>
              <a:rPr lang="en" sz="1100">
                <a:solidFill>
                  <a:srgbClr val="333333"/>
                </a:solidFill>
                <a:highlight>
                  <a:srgbClr val="FFFFFF"/>
                </a:highlight>
                <a:latin typeface="Staatliches"/>
                <a:ea typeface="Staatliches"/>
                <a:cs typeface="Staatliches"/>
                <a:sym typeface="Staatliches"/>
              </a:rPr>
              <a:t>(2017),Retrieved from:</a:t>
            </a:r>
            <a:r>
              <a:rPr lang="en" sz="1100" u="sng">
                <a:solidFill>
                  <a:schemeClr val="hlink"/>
                </a:solidFill>
                <a:latin typeface="Staatliches"/>
                <a:ea typeface="Staatliches"/>
                <a:cs typeface="Staatliches"/>
                <a:sym typeface="Staatliches"/>
                <a:hlinkClick r:id="rId5"/>
              </a:rPr>
              <a:t>https://www.singaporebudget.gov.sg/data/budget_2017/download/FY2017_Analysis_of_Revenue_and_Expenditure.pdf</a:t>
            </a:r>
            <a:endParaRPr sz="1100" u="sng">
              <a:solidFill>
                <a:schemeClr val="hlink"/>
              </a:solidFill>
              <a:latin typeface="Staatliches"/>
              <a:ea typeface="Staatliches"/>
              <a:cs typeface="Staatliches"/>
              <a:sym typeface="Staatliches"/>
            </a:endParaRPr>
          </a:p>
          <a:p>
            <a:pPr indent="0" lvl="0" marL="0" rtl="0" algn="l">
              <a:lnSpc>
                <a:spcPct val="115000"/>
              </a:lnSpc>
              <a:spcBef>
                <a:spcPts val="0"/>
              </a:spcBef>
              <a:spcAft>
                <a:spcPts val="0"/>
              </a:spcAft>
              <a:buNone/>
            </a:pPr>
            <a:r>
              <a:rPr lang="en" sz="1100">
                <a:solidFill>
                  <a:srgbClr val="000000"/>
                </a:solidFill>
                <a:latin typeface="Staatliches"/>
                <a:ea typeface="Staatliches"/>
                <a:cs typeface="Staatliches"/>
                <a:sym typeface="Staatliches"/>
              </a:rPr>
              <a:t>(2018),Retrieved from:</a:t>
            </a:r>
            <a:endParaRPr sz="1100">
              <a:solidFill>
                <a:srgbClr val="000000"/>
              </a:solidFill>
              <a:latin typeface="Staatliches"/>
              <a:ea typeface="Staatliches"/>
              <a:cs typeface="Staatliches"/>
              <a:sym typeface="Staatliches"/>
            </a:endParaRPr>
          </a:p>
          <a:p>
            <a:pPr indent="0" lvl="0" marL="0" rtl="0" algn="l">
              <a:lnSpc>
                <a:spcPct val="115000"/>
              </a:lnSpc>
              <a:spcBef>
                <a:spcPts val="0"/>
              </a:spcBef>
              <a:spcAft>
                <a:spcPts val="0"/>
              </a:spcAft>
              <a:buNone/>
            </a:pPr>
            <a:r>
              <a:rPr lang="en" sz="1100" u="sng">
                <a:solidFill>
                  <a:schemeClr val="hlink"/>
                </a:solidFill>
                <a:latin typeface="Staatliches"/>
                <a:ea typeface="Staatliches"/>
                <a:cs typeface="Staatliches"/>
                <a:sym typeface="Staatliches"/>
                <a:hlinkClick r:id="rId6"/>
              </a:rPr>
              <a:t>https://www.singstat.gov.sg/modules/infographics/-/media/Files/visualising_data/infographics/industry/health-services-2018</a:t>
            </a:r>
            <a:endParaRPr sz="1100" u="sng">
              <a:solidFill>
                <a:schemeClr val="hlink"/>
              </a:solidFill>
              <a:latin typeface="Staatliches"/>
              <a:ea typeface="Staatliches"/>
              <a:cs typeface="Staatliches"/>
              <a:sym typeface="Staatliches"/>
            </a:endParaRPr>
          </a:p>
          <a:p>
            <a:pPr indent="0" lvl="0" marL="0" rtl="0" algn="l">
              <a:lnSpc>
                <a:spcPct val="115000"/>
              </a:lnSpc>
              <a:spcBef>
                <a:spcPts val="0"/>
              </a:spcBef>
              <a:spcAft>
                <a:spcPts val="0"/>
              </a:spcAft>
              <a:buNone/>
            </a:pPr>
            <a:r>
              <a:rPr lang="en" sz="1100">
                <a:solidFill>
                  <a:srgbClr val="333333"/>
                </a:solidFill>
                <a:highlight>
                  <a:srgbClr val="FFFFFF"/>
                </a:highlight>
                <a:latin typeface="Staatliches"/>
                <a:ea typeface="Staatliches"/>
                <a:cs typeface="Staatliches"/>
                <a:sym typeface="Staatliches"/>
              </a:rPr>
              <a:t>Sin, Y. (2018, January 28). Finding a cure for rising costs in healthcare. Retrieved from </a:t>
            </a:r>
            <a:r>
              <a:rPr lang="en" sz="1100" u="sng">
                <a:solidFill>
                  <a:schemeClr val="hlink"/>
                </a:solidFill>
                <a:highlight>
                  <a:srgbClr val="FFFFFF"/>
                </a:highlight>
                <a:latin typeface="Staatliches"/>
                <a:ea typeface="Staatliches"/>
                <a:cs typeface="Staatliches"/>
                <a:sym typeface="Staatliches"/>
                <a:hlinkClick r:id="rId7"/>
              </a:rPr>
              <a:t>https://www.straitstimes.com/politics/singapolitics/finding-a-cure-for-rising-costs-in-healthcare</a:t>
            </a:r>
            <a:r>
              <a:rPr lang="en" sz="1100">
                <a:solidFill>
                  <a:srgbClr val="333333"/>
                </a:solidFill>
                <a:highlight>
                  <a:srgbClr val="FFFFFF"/>
                </a:highlight>
                <a:latin typeface="Staatliches"/>
                <a:ea typeface="Staatliches"/>
                <a:cs typeface="Staatliches"/>
                <a:sym typeface="Staatliches"/>
              </a:rPr>
              <a:t>.</a:t>
            </a:r>
            <a:endParaRPr sz="1100">
              <a:solidFill>
                <a:srgbClr val="333333"/>
              </a:solidFill>
              <a:highlight>
                <a:srgbClr val="FFFFFF"/>
              </a:highlight>
              <a:latin typeface="Staatliches"/>
              <a:ea typeface="Staatliches"/>
              <a:cs typeface="Staatliches"/>
              <a:sym typeface="Staatliches"/>
            </a:endParaRPr>
          </a:p>
          <a:p>
            <a:pPr indent="0" lvl="0" marL="0" rtl="0" algn="l">
              <a:lnSpc>
                <a:spcPct val="115000"/>
              </a:lnSpc>
              <a:spcBef>
                <a:spcPts val="0"/>
              </a:spcBef>
              <a:spcAft>
                <a:spcPts val="0"/>
              </a:spcAft>
              <a:buNone/>
            </a:pPr>
            <a:r>
              <a:rPr lang="en" sz="1100">
                <a:solidFill>
                  <a:srgbClr val="333333"/>
                </a:solidFill>
                <a:highlight>
                  <a:srgbClr val="FFFFFF"/>
                </a:highlight>
                <a:latin typeface="Staatliches"/>
                <a:ea typeface="Staatliches"/>
                <a:cs typeface="Staatliches"/>
                <a:sym typeface="Staatliches"/>
              </a:rPr>
              <a:t>Government Spending On Education And Healthcare. (n.d.). Retrieved from https://www.singaporebudget.gov.sg/budget_2020/about-budget/budget-features/govt-spending-on-education-and-healthcare.</a:t>
            </a:r>
            <a:endParaRPr sz="1100">
              <a:solidFill>
                <a:srgbClr val="333333"/>
              </a:solidFill>
              <a:highlight>
                <a:srgbClr val="FFFFFF"/>
              </a:highlight>
              <a:latin typeface="Staatliches"/>
              <a:ea typeface="Staatliches"/>
              <a:cs typeface="Staatliches"/>
              <a:sym typeface="Staatliches"/>
            </a:endParaRPr>
          </a:p>
          <a:p>
            <a:pPr indent="0" lvl="0" marL="0" rtl="0" algn="l">
              <a:lnSpc>
                <a:spcPct val="115000"/>
              </a:lnSpc>
              <a:spcBef>
                <a:spcPts val="0"/>
              </a:spcBef>
              <a:spcAft>
                <a:spcPts val="0"/>
              </a:spcAft>
              <a:buNone/>
            </a:pPr>
            <a:r>
              <a:rPr lang="en" sz="1100">
                <a:solidFill>
                  <a:srgbClr val="333333"/>
                </a:solidFill>
                <a:highlight>
                  <a:srgbClr val="FFFFFF"/>
                </a:highlight>
                <a:latin typeface="Staatliches"/>
                <a:ea typeface="Staatliches"/>
                <a:cs typeface="Staatliches"/>
                <a:sym typeface="Staatliches"/>
              </a:rPr>
              <a:t>Budget Process. </a:t>
            </a:r>
            <a:endParaRPr sz="1100">
              <a:solidFill>
                <a:srgbClr val="333333"/>
              </a:solidFill>
              <a:highlight>
                <a:srgbClr val="FFFFFF"/>
              </a:highlight>
              <a:latin typeface="Staatliches"/>
              <a:ea typeface="Staatliches"/>
              <a:cs typeface="Staatliches"/>
              <a:sym typeface="Staatliches"/>
            </a:endParaRPr>
          </a:p>
          <a:p>
            <a:pPr indent="0" lvl="0" marL="0" rtl="0" algn="l">
              <a:lnSpc>
                <a:spcPct val="115000"/>
              </a:lnSpc>
              <a:spcBef>
                <a:spcPts val="0"/>
              </a:spcBef>
              <a:spcAft>
                <a:spcPts val="0"/>
              </a:spcAft>
              <a:buNone/>
            </a:pPr>
            <a:r>
              <a:rPr lang="en" sz="1100">
                <a:solidFill>
                  <a:srgbClr val="333333"/>
                </a:solidFill>
                <a:highlight>
                  <a:srgbClr val="FFFFFF"/>
                </a:highlight>
                <a:latin typeface="Staatliches"/>
                <a:ea typeface="Staatliches"/>
                <a:cs typeface="Staatliches"/>
                <a:sym typeface="Staatliches"/>
              </a:rPr>
              <a:t>(n.d.). Retrieved from </a:t>
            </a:r>
            <a:r>
              <a:rPr lang="en" sz="1100" u="sng">
                <a:solidFill>
                  <a:schemeClr val="hlink"/>
                </a:solidFill>
                <a:highlight>
                  <a:srgbClr val="FFFFFF"/>
                </a:highlight>
                <a:latin typeface="Staatliches"/>
                <a:ea typeface="Staatliches"/>
                <a:cs typeface="Staatliches"/>
                <a:sym typeface="Staatliches"/>
                <a:hlinkClick r:id="rId8"/>
              </a:rPr>
              <a:t>https://www.singaporebudget.gov.sg/budget_2020/about-budget/budget-process</a:t>
            </a:r>
            <a:r>
              <a:rPr lang="en" sz="1100">
                <a:solidFill>
                  <a:srgbClr val="333333"/>
                </a:solidFill>
                <a:highlight>
                  <a:srgbClr val="FFFFFF"/>
                </a:highlight>
                <a:latin typeface="Staatliches"/>
                <a:ea typeface="Staatliches"/>
                <a:cs typeface="Staatliches"/>
                <a:sym typeface="Staatliches"/>
              </a:rPr>
              <a:t>.</a:t>
            </a:r>
            <a:endParaRPr sz="1100">
              <a:solidFill>
                <a:srgbClr val="333333"/>
              </a:solidFill>
              <a:highlight>
                <a:srgbClr val="FFFFFF"/>
              </a:highlight>
              <a:latin typeface="Staatliches"/>
              <a:ea typeface="Staatliches"/>
              <a:cs typeface="Staatliches"/>
              <a:sym typeface="Staatliches"/>
            </a:endParaRPr>
          </a:p>
          <a:p>
            <a:pPr indent="0" lvl="0" marL="0" rtl="0" algn="l">
              <a:lnSpc>
                <a:spcPct val="115000"/>
              </a:lnSpc>
              <a:spcBef>
                <a:spcPts val="0"/>
              </a:spcBef>
              <a:spcAft>
                <a:spcPts val="0"/>
              </a:spcAft>
              <a:buNone/>
            </a:pPr>
            <a:r>
              <a:rPr lang="en" sz="1100">
                <a:solidFill>
                  <a:srgbClr val="333333"/>
                </a:solidFill>
                <a:highlight>
                  <a:srgbClr val="FFFFFF"/>
                </a:highlight>
                <a:latin typeface="Staatliches"/>
                <a:ea typeface="Staatliches"/>
                <a:cs typeface="Staatliches"/>
                <a:sym typeface="Staatliches"/>
              </a:rPr>
              <a:t>(2019),Retrieved From:</a:t>
            </a:r>
            <a:r>
              <a:rPr lang="en" sz="1100" u="sng">
                <a:solidFill>
                  <a:schemeClr val="hlink"/>
                </a:solidFill>
                <a:latin typeface="Staatliches"/>
                <a:ea typeface="Staatliches"/>
                <a:cs typeface="Staatliches"/>
                <a:sym typeface="Staatliches"/>
                <a:hlinkClick r:id="rId9"/>
              </a:rPr>
              <a:t>https://www.singaporebudget.gov.sg/docs/default-source/budget_2019/download/pdf/35-MOH-2019.pdf</a:t>
            </a:r>
            <a:endParaRPr sz="1100" u="sng">
              <a:solidFill>
                <a:schemeClr val="hlink"/>
              </a:solidFill>
              <a:latin typeface="Staatliches"/>
              <a:ea typeface="Staatliches"/>
              <a:cs typeface="Staatliches"/>
              <a:sym typeface="Staatliches"/>
            </a:endParaRPr>
          </a:p>
          <a:p>
            <a:pPr indent="0" lvl="0" marL="0" rtl="0" algn="l">
              <a:lnSpc>
                <a:spcPct val="115000"/>
              </a:lnSpc>
              <a:spcBef>
                <a:spcPts val="0"/>
              </a:spcBef>
              <a:spcAft>
                <a:spcPts val="0"/>
              </a:spcAft>
              <a:buNone/>
            </a:pPr>
            <a:r>
              <a:rPr lang="en" sz="1100">
                <a:solidFill>
                  <a:srgbClr val="333333"/>
                </a:solidFill>
                <a:highlight>
                  <a:srgbClr val="FFFFFF"/>
                </a:highlight>
                <a:latin typeface="Staatliches"/>
                <a:ea typeface="Staatliches"/>
                <a:cs typeface="Staatliches"/>
                <a:sym typeface="Staatliches"/>
              </a:rPr>
              <a:t>List of countries by total health expenditure per capita. (2019, December 1). Retrieved from </a:t>
            </a:r>
            <a:r>
              <a:rPr lang="en" sz="1100" u="sng">
                <a:solidFill>
                  <a:schemeClr val="hlink"/>
                </a:solidFill>
                <a:highlight>
                  <a:srgbClr val="FFFFFF"/>
                </a:highlight>
                <a:latin typeface="Staatliches"/>
                <a:ea typeface="Staatliches"/>
                <a:cs typeface="Staatliches"/>
                <a:sym typeface="Staatliches"/>
                <a:hlinkClick r:id="rId10"/>
              </a:rPr>
              <a:t>https://en.wikipedia.org/wiki/List_of_countries_by_total_health_expenditure_per_capita#World_Health_Organization</a:t>
            </a:r>
            <a:r>
              <a:rPr lang="en" sz="1100">
                <a:solidFill>
                  <a:srgbClr val="333333"/>
                </a:solidFill>
                <a:highlight>
                  <a:srgbClr val="FFFFFF"/>
                </a:highlight>
                <a:latin typeface="Staatliches"/>
                <a:ea typeface="Staatliches"/>
                <a:cs typeface="Staatliches"/>
                <a:sym typeface="Staatliches"/>
              </a:rPr>
              <a:t>.</a:t>
            </a:r>
            <a:endParaRPr sz="1100">
              <a:solidFill>
                <a:srgbClr val="333333"/>
              </a:solidFill>
              <a:highlight>
                <a:srgbClr val="FFFFFF"/>
              </a:highlight>
              <a:latin typeface="Staatliches"/>
              <a:ea typeface="Staatliches"/>
              <a:cs typeface="Staatliches"/>
              <a:sym typeface="Staatliches"/>
            </a:endParaRPr>
          </a:p>
          <a:p>
            <a:pPr indent="0" lvl="0" marL="0" rtl="0" algn="l">
              <a:lnSpc>
                <a:spcPct val="115000"/>
              </a:lnSpc>
              <a:spcBef>
                <a:spcPts val="0"/>
              </a:spcBef>
              <a:spcAft>
                <a:spcPts val="0"/>
              </a:spcAft>
              <a:buNone/>
            </a:pPr>
            <a:r>
              <a:rPr lang="en">
                <a:solidFill>
                  <a:srgbClr val="333333"/>
                </a:solidFill>
                <a:highlight>
                  <a:srgbClr val="FFFFFF"/>
                </a:highlight>
                <a:latin typeface="Staatliches"/>
                <a:ea typeface="Staatliches"/>
                <a:cs typeface="Staatliches"/>
                <a:sym typeface="Staatliches"/>
              </a:rPr>
              <a:t>Sim, R., &amp; Straits Times. (2019, February 18). Singapore Budget 2019: Measures announced to tackle healthcare costs, support companies and workers. Retrieved from </a:t>
            </a:r>
            <a:r>
              <a:rPr lang="en" u="sng">
                <a:solidFill>
                  <a:schemeClr val="hlink"/>
                </a:solidFill>
                <a:highlight>
                  <a:srgbClr val="FFFFFF"/>
                </a:highlight>
                <a:latin typeface="Staatliches"/>
                <a:ea typeface="Staatliches"/>
                <a:cs typeface="Staatliches"/>
                <a:sym typeface="Staatliches"/>
                <a:hlinkClick r:id="rId11"/>
              </a:rPr>
              <a:t>https://www.businessinsider.sg/singapore-budget-2019-measures-announced-to-tackle-healthcare-costs-support-companies-and-workers/</a:t>
            </a:r>
            <a:r>
              <a:rPr lang="en">
                <a:solidFill>
                  <a:srgbClr val="333333"/>
                </a:solidFill>
                <a:highlight>
                  <a:srgbClr val="FFFFFF"/>
                </a:highlight>
                <a:latin typeface="Staatliches"/>
                <a:ea typeface="Staatliches"/>
                <a:cs typeface="Staatliches"/>
                <a:sym typeface="Staatliches"/>
              </a:rPr>
              <a:t>.</a:t>
            </a:r>
            <a:endParaRPr sz="1100">
              <a:solidFill>
                <a:srgbClr val="333333"/>
              </a:solidFill>
              <a:highlight>
                <a:srgbClr val="FFFFFF"/>
              </a:highlight>
              <a:latin typeface="Staatliches"/>
              <a:ea typeface="Staatliches"/>
              <a:cs typeface="Staatliches"/>
              <a:sym typeface="Staatliches"/>
            </a:endParaRPr>
          </a:p>
          <a:p>
            <a:pPr indent="0" lvl="0" marL="457200" rtl="0" algn="l">
              <a:lnSpc>
                <a:spcPct val="115000"/>
              </a:lnSpc>
              <a:spcBef>
                <a:spcPts val="0"/>
              </a:spcBef>
              <a:spcAft>
                <a:spcPts val="0"/>
              </a:spcAft>
              <a:buClr>
                <a:schemeClr val="dk1"/>
              </a:buClr>
              <a:buSzPts val="1100"/>
              <a:buFont typeface="Arial"/>
              <a:buNone/>
            </a:pPr>
            <a:r>
              <a:t/>
            </a:r>
            <a:endParaRPr sz="1100">
              <a:solidFill>
                <a:srgbClr val="333333"/>
              </a:solidFill>
              <a:highlight>
                <a:srgbClr val="FFFFFF"/>
              </a:highlight>
              <a:latin typeface="Staatliches"/>
              <a:ea typeface="Staatliches"/>
              <a:cs typeface="Staatliches"/>
              <a:sym typeface="Staatliches"/>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321" name="Shape 321"/>
        <p:cNvGrpSpPr/>
        <p:nvPr/>
      </p:nvGrpSpPr>
      <p:grpSpPr>
        <a:xfrm>
          <a:off x="0" y="0"/>
          <a:ext cx="0" cy="0"/>
          <a:chOff x="0" y="0"/>
          <a:chExt cx="0" cy="0"/>
        </a:xfrm>
      </p:grpSpPr>
      <p:sp>
        <p:nvSpPr>
          <p:cNvPr id="322" name="Google Shape;322;p37"/>
          <p:cNvSpPr txBox="1"/>
          <p:nvPr>
            <p:ph type="title"/>
          </p:nvPr>
        </p:nvSpPr>
        <p:spPr>
          <a:xfrm>
            <a:off x="629850" y="288300"/>
            <a:ext cx="8018100" cy="922200"/>
          </a:xfrm>
          <a:prstGeom prst="rect">
            <a:avLst/>
          </a:prstGeom>
          <a:solidFill>
            <a:srgbClr val="FFFFFF"/>
          </a:solidFill>
        </p:spPr>
        <p:txBody>
          <a:bodyPr anchorCtr="0" anchor="b" bIns="34275" lIns="68575" spcFirstLastPara="1" rIns="68575" wrap="square" tIns="34275">
            <a:noAutofit/>
          </a:bodyPr>
          <a:lstStyle/>
          <a:p>
            <a:pPr indent="0" lvl="0" marL="0" rtl="0" algn="l">
              <a:spcBef>
                <a:spcPts val="0"/>
              </a:spcBef>
              <a:spcAft>
                <a:spcPts val="0"/>
              </a:spcAft>
              <a:buNone/>
            </a:pPr>
            <a:r>
              <a:rPr lang="en" sz="3600">
                <a:latin typeface="Staatliches"/>
                <a:ea typeface="Staatliches"/>
                <a:cs typeface="Staatliches"/>
                <a:sym typeface="Staatliches"/>
              </a:rPr>
              <a:t>Links </a:t>
            </a:r>
            <a:endParaRPr sz="3600">
              <a:latin typeface="Staatliches"/>
              <a:ea typeface="Staatliches"/>
              <a:cs typeface="Staatliches"/>
              <a:sym typeface="Staatliches"/>
            </a:endParaRPr>
          </a:p>
        </p:txBody>
      </p:sp>
      <p:sp>
        <p:nvSpPr>
          <p:cNvPr id="323" name="Google Shape;323;p37"/>
          <p:cNvSpPr txBox="1"/>
          <p:nvPr>
            <p:ph idx="1" type="body"/>
          </p:nvPr>
        </p:nvSpPr>
        <p:spPr>
          <a:xfrm>
            <a:off x="629875" y="1543050"/>
            <a:ext cx="8018100" cy="3230700"/>
          </a:xfrm>
          <a:prstGeom prst="rect">
            <a:avLst/>
          </a:prstGeom>
          <a:solidFill>
            <a:srgbClr val="FFFFFF"/>
          </a:solidFill>
        </p:spPr>
        <p:txBody>
          <a:bodyPr anchorCtr="0" anchor="t" bIns="34275" lIns="68575" spcFirstLastPara="1" rIns="68575" wrap="square" tIns="34275">
            <a:noAutofit/>
          </a:bodyPr>
          <a:lstStyle/>
          <a:p>
            <a:pPr indent="0" lvl="0" marL="0" rtl="0" algn="l">
              <a:lnSpc>
                <a:spcPct val="115000"/>
              </a:lnSpc>
              <a:spcBef>
                <a:spcPts val="0"/>
              </a:spcBef>
              <a:spcAft>
                <a:spcPts val="0"/>
              </a:spcAft>
              <a:buNone/>
            </a:pPr>
            <a:r>
              <a:rPr lang="en">
                <a:solidFill>
                  <a:srgbClr val="333333"/>
                </a:solidFill>
                <a:highlight>
                  <a:srgbClr val="FFFFFF"/>
                </a:highlight>
                <a:latin typeface="Staatliches"/>
                <a:ea typeface="Staatliches"/>
                <a:cs typeface="Staatliches"/>
                <a:sym typeface="Staatliches"/>
              </a:rPr>
              <a:t>Global is Asian,M Ramesh and Azad Singh Bali</a:t>
            </a:r>
            <a:endParaRPr>
              <a:solidFill>
                <a:srgbClr val="333333"/>
              </a:solidFill>
              <a:highlight>
                <a:srgbClr val="FFFFFF"/>
              </a:highlight>
              <a:latin typeface="Staatliches"/>
              <a:ea typeface="Staatliches"/>
              <a:cs typeface="Staatliches"/>
              <a:sym typeface="Staatliches"/>
            </a:endParaRPr>
          </a:p>
          <a:p>
            <a:pPr indent="0" lvl="0" marL="0" rtl="0" algn="l">
              <a:lnSpc>
                <a:spcPct val="115000"/>
              </a:lnSpc>
              <a:spcBef>
                <a:spcPts val="0"/>
              </a:spcBef>
              <a:spcAft>
                <a:spcPts val="0"/>
              </a:spcAft>
              <a:buNone/>
            </a:pPr>
            <a:r>
              <a:rPr lang="en" u="sng">
                <a:solidFill>
                  <a:schemeClr val="hlink"/>
                </a:solidFill>
                <a:latin typeface="Staatliches"/>
                <a:ea typeface="Staatliches"/>
                <a:cs typeface="Staatliches"/>
                <a:sym typeface="Staatliches"/>
                <a:hlinkClick r:id="rId4"/>
              </a:rPr>
              <a:t>https://lkyspp.nus.edu.sg/docs/default-source/gia-documents/the-healthcare-system-in-singapore-with-graphics.pdf?sfvrsn=f0446c0a_2</a:t>
            </a:r>
            <a:endParaRPr u="sng">
              <a:solidFill>
                <a:schemeClr val="hlink"/>
              </a:solidFill>
              <a:latin typeface="Staatliches"/>
              <a:ea typeface="Staatliches"/>
              <a:cs typeface="Staatliches"/>
              <a:sym typeface="Staatliches"/>
            </a:endParaRPr>
          </a:p>
          <a:p>
            <a:pPr indent="0" lvl="0" marL="0" rtl="0" algn="l">
              <a:lnSpc>
                <a:spcPct val="115000"/>
              </a:lnSpc>
              <a:spcBef>
                <a:spcPts val="0"/>
              </a:spcBef>
              <a:spcAft>
                <a:spcPts val="0"/>
              </a:spcAft>
              <a:buNone/>
            </a:pPr>
            <a:r>
              <a:rPr lang="en">
                <a:solidFill>
                  <a:srgbClr val="333333"/>
                </a:solidFill>
                <a:highlight>
                  <a:srgbClr val="FFFFFF"/>
                </a:highlight>
                <a:latin typeface="Staatliches"/>
                <a:ea typeface="Staatliches"/>
                <a:cs typeface="Staatliches"/>
                <a:sym typeface="Staatliches"/>
              </a:rPr>
              <a:t>Government Health Expenditure and Healthcare Financing. (n.d.). Retrieved from </a:t>
            </a:r>
            <a:r>
              <a:rPr lang="en" u="sng">
                <a:solidFill>
                  <a:schemeClr val="hlink"/>
                </a:solidFill>
                <a:highlight>
                  <a:srgbClr val="FFFFFF"/>
                </a:highlight>
                <a:latin typeface="Staatliches"/>
                <a:ea typeface="Staatliches"/>
                <a:cs typeface="Staatliches"/>
                <a:sym typeface="Staatliches"/>
                <a:hlinkClick r:id="rId5"/>
              </a:rPr>
              <a:t>https://www.moh.gov.sg/resources-statistics/singapore-health-facts/government-health-expenditure-and-healthcare-financing</a:t>
            </a:r>
            <a:r>
              <a:rPr lang="en">
                <a:solidFill>
                  <a:srgbClr val="333333"/>
                </a:solidFill>
                <a:highlight>
                  <a:srgbClr val="FFFFFF"/>
                </a:highlight>
                <a:latin typeface="Staatliches"/>
                <a:ea typeface="Staatliches"/>
                <a:cs typeface="Staatliches"/>
                <a:sym typeface="Staatliches"/>
              </a:rPr>
              <a:t>.</a:t>
            </a:r>
            <a:endParaRPr>
              <a:solidFill>
                <a:srgbClr val="333333"/>
              </a:solidFill>
              <a:highlight>
                <a:srgbClr val="FFFFFF"/>
              </a:highlight>
              <a:latin typeface="Staatliches"/>
              <a:ea typeface="Staatliches"/>
              <a:cs typeface="Staatliches"/>
              <a:sym typeface="Staatliches"/>
            </a:endParaRPr>
          </a:p>
          <a:p>
            <a:pPr indent="0" lvl="0" marL="0" rtl="0" algn="l">
              <a:lnSpc>
                <a:spcPct val="115000"/>
              </a:lnSpc>
              <a:spcBef>
                <a:spcPts val="0"/>
              </a:spcBef>
              <a:spcAft>
                <a:spcPts val="0"/>
              </a:spcAft>
              <a:buNone/>
            </a:pPr>
            <a:r>
              <a:rPr lang="en">
                <a:solidFill>
                  <a:srgbClr val="333333"/>
                </a:solidFill>
                <a:highlight>
                  <a:srgbClr val="FFFFFF"/>
                </a:highlight>
                <a:latin typeface="Staatliches"/>
                <a:ea typeface="Staatliches"/>
                <a:cs typeface="Staatliches"/>
                <a:sym typeface="Staatliches"/>
              </a:rPr>
              <a:t>Khalik, S. (2019, March 11). Parliament: Rate of growth in healthcare spending unsustainable, says Gan Kim Yong. Retrieved from </a:t>
            </a:r>
            <a:r>
              <a:rPr lang="en" u="sng">
                <a:solidFill>
                  <a:schemeClr val="hlink"/>
                </a:solidFill>
                <a:highlight>
                  <a:srgbClr val="FFFFFF"/>
                </a:highlight>
                <a:latin typeface="Staatliches"/>
                <a:ea typeface="Staatliches"/>
                <a:cs typeface="Staatliches"/>
                <a:sym typeface="Staatliches"/>
                <a:hlinkClick r:id="rId6"/>
              </a:rPr>
              <a:t>https://www.straitstimes.com/singapore/health/rate-of-growth-in-healthcare-spending-unsustainable-gan</a:t>
            </a:r>
            <a:r>
              <a:rPr lang="en">
                <a:solidFill>
                  <a:srgbClr val="333333"/>
                </a:solidFill>
                <a:highlight>
                  <a:srgbClr val="FFFFFF"/>
                </a:highlight>
                <a:latin typeface="Staatliches"/>
                <a:ea typeface="Staatliches"/>
                <a:cs typeface="Staatliches"/>
                <a:sym typeface="Staatliches"/>
              </a:rPr>
              <a:t>.</a:t>
            </a:r>
            <a:endParaRPr>
              <a:solidFill>
                <a:srgbClr val="333333"/>
              </a:solidFill>
              <a:highlight>
                <a:srgbClr val="FFFFFF"/>
              </a:highlight>
              <a:latin typeface="Staatliches"/>
              <a:ea typeface="Staatliches"/>
              <a:cs typeface="Staatliches"/>
              <a:sym typeface="Staatliches"/>
            </a:endParaRPr>
          </a:p>
          <a:p>
            <a:pPr indent="0" lvl="0" marL="0" rtl="0" algn="l">
              <a:lnSpc>
                <a:spcPct val="115000"/>
              </a:lnSpc>
              <a:spcBef>
                <a:spcPts val="0"/>
              </a:spcBef>
              <a:spcAft>
                <a:spcPts val="0"/>
              </a:spcAft>
              <a:buNone/>
            </a:pPr>
            <a:r>
              <a:rPr lang="en">
                <a:solidFill>
                  <a:srgbClr val="333333"/>
                </a:solidFill>
                <a:highlight>
                  <a:srgbClr val="FFFFFF"/>
                </a:highlight>
                <a:latin typeface="Staatliches"/>
                <a:ea typeface="Staatliches"/>
                <a:cs typeface="Staatliches"/>
                <a:sym typeface="Staatliches"/>
              </a:rPr>
              <a:t>10 Things You Need to Know about Diabetes. (n.d.). Retrieved from </a:t>
            </a:r>
            <a:r>
              <a:rPr lang="en" u="sng">
                <a:solidFill>
                  <a:schemeClr val="hlink"/>
                </a:solidFill>
                <a:highlight>
                  <a:srgbClr val="FFFFFF"/>
                </a:highlight>
                <a:latin typeface="Staatliches"/>
                <a:ea typeface="Staatliches"/>
                <a:cs typeface="Staatliches"/>
                <a:sym typeface="Staatliches"/>
                <a:hlinkClick r:id="rId7"/>
              </a:rPr>
              <a:t>https://www.healthhub.sg/live-healthy/1336/10-things-you-need-to-know-about-diabetes</a:t>
            </a:r>
            <a:r>
              <a:rPr lang="en">
                <a:solidFill>
                  <a:srgbClr val="333333"/>
                </a:solidFill>
                <a:highlight>
                  <a:srgbClr val="FFFFFF"/>
                </a:highlight>
                <a:latin typeface="Staatliches"/>
                <a:ea typeface="Staatliches"/>
                <a:cs typeface="Staatliches"/>
                <a:sym typeface="Staatliches"/>
              </a:rPr>
              <a:t>.</a:t>
            </a:r>
            <a:endParaRPr>
              <a:solidFill>
                <a:srgbClr val="333333"/>
              </a:solidFill>
              <a:highlight>
                <a:srgbClr val="FFFFFF"/>
              </a:highlight>
              <a:latin typeface="Staatliches"/>
              <a:ea typeface="Staatliches"/>
              <a:cs typeface="Staatliches"/>
              <a:sym typeface="Staatliches"/>
            </a:endParaRPr>
          </a:p>
          <a:p>
            <a:pPr indent="0" lvl="0" marL="0" rtl="0" algn="l">
              <a:lnSpc>
                <a:spcPct val="115000"/>
              </a:lnSpc>
              <a:spcBef>
                <a:spcPts val="0"/>
              </a:spcBef>
              <a:spcAft>
                <a:spcPts val="0"/>
              </a:spcAft>
              <a:buNone/>
            </a:pPr>
            <a:r>
              <a:rPr lang="en">
                <a:solidFill>
                  <a:srgbClr val="333333"/>
                </a:solidFill>
                <a:highlight>
                  <a:srgbClr val="FFFFFF"/>
                </a:highlight>
                <a:latin typeface="Staatliches"/>
                <a:ea typeface="Staatliches"/>
                <a:cs typeface="Staatliches"/>
                <a:sym typeface="Staatliches"/>
              </a:rPr>
              <a:t>Hermesauto. (2019, July 25). Growth in Singapore medical device market cut to 8.4% for 2018-2023: Report. Retrieved from </a:t>
            </a:r>
            <a:r>
              <a:rPr lang="en" u="sng">
                <a:solidFill>
                  <a:schemeClr val="hlink"/>
                </a:solidFill>
                <a:highlight>
                  <a:srgbClr val="FFFFFF"/>
                </a:highlight>
                <a:latin typeface="Staatliches"/>
                <a:ea typeface="Staatliches"/>
                <a:cs typeface="Staatliches"/>
                <a:sym typeface="Staatliches"/>
                <a:hlinkClick r:id="rId8"/>
              </a:rPr>
              <a:t>https://www.straitstimes.com/business/economy/growth-in-singapore-medical-device-market-cut-to-84-for-2018-2023-report</a:t>
            </a:r>
            <a:r>
              <a:rPr lang="en">
                <a:solidFill>
                  <a:srgbClr val="333333"/>
                </a:solidFill>
                <a:highlight>
                  <a:srgbClr val="FFFFFF"/>
                </a:highlight>
                <a:latin typeface="Staatliches"/>
                <a:ea typeface="Staatliches"/>
                <a:cs typeface="Staatliches"/>
                <a:sym typeface="Staatliches"/>
              </a:rPr>
              <a:t>.</a:t>
            </a:r>
            <a:endParaRPr>
              <a:solidFill>
                <a:srgbClr val="333333"/>
              </a:solidFill>
              <a:highlight>
                <a:srgbClr val="FFFFFF"/>
              </a:highlight>
              <a:latin typeface="Staatliches"/>
              <a:ea typeface="Staatliches"/>
              <a:cs typeface="Staatliches"/>
              <a:sym typeface="Staatliches"/>
            </a:endParaRPr>
          </a:p>
          <a:p>
            <a:pPr indent="0" lvl="0" marL="0" rtl="0" algn="l">
              <a:lnSpc>
                <a:spcPct val="115000"/>
              </a:lnSpc>
              <a:spcBef>
                <a:spcPts val="0"/>
              </a:spcBef>
              <a:spcAft>
                <a:spcPts val="0"/>
              </a:spcAft>
              <a:buNone/>
            </a:pPr>
            <a:r>
              <a:rPr lang="en">
                <a:solidFill>
                  <a:srgbClr val="333333"/>
                </a:solidFill>
                <a:highlight>
                  <a:srgbClr val="FFFFFF"/>
                </a:highlight>
                <a:latin typeface="Staatliches"/>
                <a:ea typeface="Staatliches"/>
                <a:cs typeface="Staatliches"/>
                <a:sym typeface="Staatliches"/>
              </a:rPr>
              <a:t>Hermes. (2019, December 13). The way forward for informed consent in medicine. Retrieved from </a:t>
            </a:r>
            <a:r>
              <a:rPr lang="en" u="sng">
                <a:solidFill>
                  <a:schemeClr val="hlink"/>
                </a:solidFill>
                <a:highlight>
                  <a:srgbClr val="FFFFFF"/>
                </a:highlight>
                <a:latin typeface="Staatliches"/>
                <a:ea typeface="Staatliches"/>
                <a:cs typeface="Staatliches"/>
                <a:sym typeface="Staatliches"/>
                <a:hlinkClick r:id="rId9"/>
              </a:rPr>
              <a:t>https://www.straitstimes.com/opinion/the-way-forward-for-informed-consent-in-medicine</a:t>
            </a:r>
            <a:r>
              <a:rPr lang="en">
                <a:solidFill>
                  <a:srgbClr val="333333"/>
                </a:solidFill>
                <a:highlight>
                  <a:srgbClr val="FFFFFF"/>
                </a:highlight>
                <a:latin typeface="Staatliches"/>
                <a:ea typeface="Staatliches"/>
                <a:cs typeface="Staatliches"/>
                <a:sym typeface="Staatliches"/>
              </a:rPr>
              <a:t>.</a:t>
            </a:r>
            <a:endParaRPr>
              <a:solidFill>
                <a:srgbClr val="333333"/>
              </a:solidFill>
              <a:highlight>
                <a:srgbClr val="FFFFFF"/>
              </a:highlight>
              <a:latin typeface="Staatliches"/>
              <a:ea typeface="Staatliches"/>
              <a:cs typeface="Staatliches"/>
              <a:sym typeface="Staatliches"/>
            </a:endParaRPr>
          </a:p>
          <a:p>
            <a:pPr indent="0" lvl="0" marL="0" rtl="0" algn="l">
              <a:lnSpc>
                <a:spcPct val="115000"/>
              </a:lnSpc>
              <a:spcBef>
                <a:spcPts val="0"/>
              </a:spcBef>
              <a:spcAft>
                <a:spcPts val="0"/>
              </a:spcAft>
              <a:buNone/>
            </a:pPr>
            <a:r>
              <a:rPr lang="en">
                <a:solidFill>
                  <a:srgbClr val="333333"/>
                </a:solidFill>
                <a:highlight>
                  <a:srgbClr val="FFFFFF"/>
                </a:highlight>
                <a:latin typeface="Staatliches"/>
                <a:ea typeface="Staatliches"/>
                <a:cs typeface="Staatliches"/>
                <a:sym typeface="Staatliches"/>
              </a:rPr>
              <a:t>Chart of the Day: Singapore's medical device market value to hit $1.3b by 2023. (n.d.). Retrieved from </a:t>
            </a:r>
            <a:r>
              <a:rPr lang="en" u="sng">
                <a:solidFill>
                  <a:schemeClr val="hlink"/>
                </a:solidFill>
                <a:highlight>
                  <a:srgbClr val="FFFFFF"/>
                </a:highlight>
                <a:latin typeface="Staatliches"/>
                <a:ea typeface="Staatliches"/>
                <a:cs typeface="Staatliches"/>
                <a:sym typeface="Staatliches"/>
                <a:hlinkClick r:id="rId10"/>
              </a:rPr>
              <a:t>https://sbr.com.sg/healthcare/news/chart-day-singapores-medical-device-market-value-hit-13b-2023</a:t>
            </a:r>
            <a:r>
              <a:rPr lang="en">
                <a:solidFill>
                  <a:srgbClr val="333333"/>
                </a:solidFill>
                <a:highlight>
                  <a:srgbClr val="FFFFFF"/>
                </a:highlight>
                <a:latin typeface="Staatliches"/>
                <a:ea typeface="Staatliches"/>
                <a:cs typeface="Staatliches"/>
                <a:sym typeface="Staatliches"/>
              </a:rPr>
              <a:t>.</a:t>
            </a:r>
            <a:endParaRPr>
              <a:solidFill>
                <a:srgbClr val="333333"/>
              </a:solidFill>
              <a:highlight>
                <a:srgbClr val="FFFFFF"/>
              </a:highlight>
              <a:latin typeface="Staatliches"/>
              <a:ea typeface="Staatliches"/>
              <a:cs typeface="Staatliches"/>
              <a:sym typeface="Staatliches"/>
            </a:endParaRPr>
          </a:p>
          <a:p>
            <a:pPr indent="0" lvl="0" marL="0" rtl="0" algn="l">
              <a:lnSpc>
                <a:spcPct val="115000"/>
              </a:lnSpc>
              <a:spcBef>
                <a:spcPts val="0"/>
              </a:spcBef>
              <a:spcAft>
                <a:spcPts val="0"/>
              </a:spcAft>
              <a:buNone/>
            </a:pPr>
            <a:r>
              <a:t/>
            </a:r>
            <a:endParaRPr>
              <a:solidFill>
                <a:srgbClr val="333333"/>
              </a:solidFill>
              <a:highlight>
                <a:srgbClr val="FFFFFF"/>
              </a:highlight>
              <a:latin typeface="Staatliches"/>
              <a:ea typeface="Staatliches"/>
              <a:cs typeface="Staatliches"/>
              <a:sym typeface="Staatliches"/>
            </a:endParaRPr>
          </a:p>
          <a:p>
            <a:pPr indent="0" lvl="0" marL="0" rtl="0" algn="l">
              <a:lnSpc>
                <a:spcPct val="115000"/>
              </a:lnSpc>
              <a:spcBef>
                <a:spcPts val="0"/>
              </a:spcBef>
              <a:spcAft>
                <a:spcPts val="0"/>
              </a:spcAft>
              <a:buNone/>
            </a:pPr>
            <a:r>
              <a:t/>
            </a:r>
            <a:endParaRPr>
              <a:solidFill>
                <a:srgbClr val="333333"/>
              </a:solidFill>
              <a:highlight>
                <a:srgbClr val="FFFFFF"/>
              </a:highlight>
              <a:latin typeface="Staatliches"/>
              <a:ea typeface="Staatliches"/>
              <a:cs typeface="Staatliches"/>
              <a:sym typeface="Staatliches"/>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327" name="Shape 327"/>
        <p:cNvGrpSpPr/>
        <p:nvPr/>
      </p:nvGrpSpPr>
      <p:grpSpPr>
        <a:xfrm>
          <a:off x="0" y="0"/>
          <a:ext cx="0" cy="0"/>
          <a:chOff x="0" y="0"/>
          <a:chExt cx="0" cy="0"/>
        </a:xfrm>
      </p:grpSpPr>
      <p:sp>
        <p:nvSpPr>
          <p:cNvPr id="328" name="Google Shape;328;p38"/>
          <p:cNvSpPr txBox="1"/>
          <p:nvPr>
            <p:ph type="title"/>
          </p:nvPr>
        </p:nvSpPr>
        <p:spPr>
          <a:xfrm>
            <a:off x="629850" y="288300"/>
            <a:ext cx="8018100" cy="922200"/>
          </a:xfrm>
          <a:prstGeom prst="rect">
            <a:avLst/>
          </a:prstGeom>
          <a:solidFill>
            <a:srgbClr val="FFFFFF"/>
          </a:solidFill>
        </p:spPr>
        <p:txBody>
          <a:bodyPr anchorCtr="0" anchor="b" bIns="34275" lIns="68575" spcFirstLastPara="1" rIns="68575" wrap="square" tIns="34275">
            <a:noAutofit/>
          </a:bodyPr>
          <a:lstStyle/>
          <a:p>
            <a:pPr indent="0" lvl="0" marL="0" rtl="0" algn="l">
              <a:spcBef>
                <a:spcPts val="0"/>
              </a:spcBef>
              <a:spcAft>
                <a:spcPts val="0"/>
              </a:spcAft>
              <a:buNone/>
            </a:pPr>
            <a:r>
              <a:rPr lang="en" sz="3600">
                <a:latin typeface="Staatliches"/>
                <a:ea typeface="Staatliches"/>
                <a:cs typeface="Staatliches"/>
                <a:sym typeface="Staatliches"/>
              </a:rPr>
              <a:t>Links </a:t>
            </a:r>
            <a:endParaRPr sz="3600">
              <a:latin typeface="Staatliches"/>
              <a:ea typeface="Staatliches"/>
              <a:cs typeface="Staatliches"/>
              <a:sym typeface="Staatliches"/>
            </a:endParaRPr>
          </a:p>
        </p:txBody>
      </p:sp>
      <p:sp>
        <p:nvSpPr>
          <p:cNvPr id="329" name="Google Shape;329;p38"/>
          <p:cNvSpPr txBox="1"/>
          <p:nvPr>
            <p:ph idx="1" type="body"/>
          </p:nvPr>
        </p:nvSpPr>
        <p:spPr>
          <a:xfrm>
            <a:off x="629875" y="1543050"/>
            <a:ext cx="8205000" cy="3442500"/>
          </a:xfrm>
          <a:prstGeom prst="rect">
            <a:avLst/>
          </a:prstGeom>
          <a:solidFill>
            <a:srgbClr val="FFFFFF"/>
          </a:solidFill>
        </p:spPr>
        <p:txBody>
          <a:bodyPr anchorCtr="0" anchor="t" bIns="34275" lIns="68575" spcFirstLastPara="1" rIns="68575" wrap="square" tIns="34275">
            <a:noAutofit/>
          </a:bodyPr>
          <a:lstStyle/>
          <a:p>
            <a:pPr indent="0" lvl="0" marL="0" rtl="0" algn="l">
              <a:lnSpc>
                <a:spcPct val="115000"/>
              </a:lnSpc>
              <a:spcBef>
                <a:spcPts val="0"/>
              </a:spcBef>
              <a:spcAft>
                <a:spcPts val="0"/>
              </a:spcAft>
              <a:buNone/>
            </a:pPr>
            <a:r>
              <a:rPr lang="en">
                <a:solidFill>
                  <a:srgbClr val="333333"/>
                </a:solidFill>
                <a:highlight>
                  <a:srgbClr val="FFFFFF"/>
                </a:highlight>
                <a:latin typeface="Staatliches"/>
                <a:ea typeface="Staatliches"/>
                <a:cs typeface="Staatliches"/>
                <a:sym typeface="Staatliches"/>
              </a:rPr>
              <a:t>Health. (n.d.). Retrieved from </a:t>
            </a:r>
            <a:r>
              <a:rPr lang="en" u="sng">
                <a:solidFill>
                  <a:schemeClr val="hlink"/>
                </a:solidFill>
                <a:highlight>
                  <a:srgbClr val="FFFFFF"/>
                </a:highlight>
                <a:latin typeface="Staatliches"/>
                <a:ea typeface="Staatliches"/>
                <a:cs typeface="Staatliches"/>
                <a:sym typeface="Staatliches"/>
                <a:hlinkClick r:id="rId4"/>
              </a:rPr>
              <a:t>https://www.singstat.gov.sg/find-data/search-by-theme/society/health/latest-data</a:t>
            </a:r>
            <a:r>
              <a:rPr lang="en">
                <a:solidFill>
                  <a:srgbClr val="333333"/>
                </a:solidFill>
                <a:highlight>
                  <a:srgbClr val="FFFFFF"/>
                </a:highlight>
                <a:latin typeface="Staatliches"/>
                <a:ea typeface="Staatliches"/>
                <a:cs typeface="Staatliches"/>
                <a:sym typeface="Staatliches"/>
              </a:rPr>
              <a:t>.</a:t>
            </a:r>
            <a:endParaRPr>
              <a:solidFill>
                <a:srgbClr val="333333"/>
              </a:solidFill>
              <a:highlight>
                <a:srgbClr val="FFFFFF"/>
              </a:highlight>
              <a:latin typeface="Staatliches"/>
              <a:ea typeface="Staatliches"/>
              <a:cs typeface="Staatliches"/>
              <a:sym typeface="Staatliches"/>
            </a:endParaRPr>
          </a:p>
          <a:p>
            <a:pPr indent="0" lvl="0" marL="0" rtl="0" algn="l">
              <a:lnSpc>
                <a:spcPct val="115000"/>
              </a:lnSpc>
              <a:spcBef>
                <a:spcPts val="0"/>
              </a:spcBef>
              <a:spcAft>
                <a:spcPts val="0"/>
              </a:spcAft>
              <a:buNone/>
            </a:pPr>
            <a:r>
              <a:rPr lang="en">
                <a:solidFill>
                  <a:srgbClr val="333333"/>
                </a:solidFill>
                <a:highlight>
                  <a:srgbClr val="FFFFFF"/>
                </a:highlight>
                <a:latin typeface="Staatliches"/>
                <a:ea typeface="Staatliches"/>
                <a:cs typeface="Staatliches"/>
                <a:sym typeface="Staatliches"/>
              </a:rPr>
              <a:t>Singapore - Medical Devices Singapore - Medical Devices. (n.d.). Retrieved from </a:t>
            </a:r>
            <a:r>
              <a:rPr lang="en" u="sng">
                <a:solidFill>
                  <a:schemeClr val="hlink"/>
                </a:solidFill>
                <a:highlight>
                  <a:srgbClr val="FFFFFF"/>
                </a:highlight>
                <a:latin typeface="Staatliches"/>
                <a:ea typeface="Staatliches"/>
                <a:cs typeface="Staatliches"/>
                <a:sym typeface="Staatliches"/>
                <a:hlinkClick r:id="rId5"/>
              </a:rPr>
              <a:t>https://www.export.gov/article?id=Singapore-Medical-Devices</a:t>
            </a:r>
            <a:r>
              <a:rPr lang="en">
                <a:solidFill>
                  <a:srgbClr val="333333"/>
                </a:solidFill>
                <a:highlight>
                  <a:srgbClr val="FFFFFF"/>
                </a:highlight>
                <a:latin typeface="Staatliches"/>
                <a:ea typeface="Staatliches"/>
                <a:cs typeface="Staatliches"/>
                <a:sym typeface="Staatliches"/>
              </a:rPr>
              <a:t>.</a:t>
            </a:r>
            <a:endParaRPr>
              <a:solidFill>
                <a:srgbClr val="333333"/>
              </a:solidFill>
              <a:highlight>
                <a:srgbClr val="FFFFFF"/>
              </a:highlight>
              <a:latin typeface="Staatliches"/>
              <a:ea typeface="Staatliches"/>
              <a:cs typeface="Staatliches"/>
              <a:sym typeface="Staatliches"/>
            </a:endParaRPr>
          </a:p>
          <a:p>
            <a:pPr indent="0" lvl="0" marL="0" rtl="0" algn="l">
              <a:lnSpc>
                <a:spcPct val="115000"/>
              </a:lnSpc>
              <a:spcBef>
                <a:spcPts val="0"/>
              </a:spcBef>
              <a:spcAft>
                <a:spcPts val="0"/>
              </a:spcAft>
              <a:buNone/>
            </a:pPr>
            <a:r>
              <a:rPr lang="en">
                <a:solidFill>
                  <a:srgbClr val="333333"/>
                </a:solidFill>
                <a:highlight>
                  <a:srgbClr val="FFFFFF"/>
                </a:highlight>
                <a:latin typeface="Staatliches"/>
                <a:ea typeface="Staatliches"/>
                <a:cs typeface="Staatliches"/>
                <a:sym typeface="Staatliches"/>
              </a:rPr>
              <a:t>(n.d.). Retrieved from </a:t>
            </a:r>
            <a:r>
              <a:rPr lang="en" u="sng">
                <a:solidFill>
                  <a:schemeClr val="hlink"/>
                </a:solidFill>
                <a:highlight>
                  <a:srgbClr val="FFFFFF"/>
                </a:highlight>
                <a:latin typeface="Staatliches"/>
                <a:ea typeface="Staatliches"/>
                <a:cs typeface="Staatliches"/>
                <a:sym typeface="Staatliches"/>
                <a:hlinkClick r:id="rId6"/>
              </a:rPr>
              <a:t>https://www.edb.gov.sg/en/our-industries/medical-technology.html</a:t>
            </a:r>
            <a:r>
              <a:rPr lang="en">
                <a:solidFill>
                  <a:srgbClr val="333333"/>
                </a:solidFill>
                <a:highlight>
                  <a:srgbClr val="FFFFFF"/>
                </a:highlight>
                <a:latin typeface="Staatliches"/>
                <a:ea typeface="Staatliches"/>
                <a:cs typeface="Staatliches"/>
                <a:sym typeface="Staatliches"/>
              </a:rPr>
              <a:t>.</a:t>
            </a:r>
            <a:endParaRPr>
              <a:solidFill>
                <a:srgbClr val="333333"/>
              </a:solidFill>
              <a:highlight>
                <a:srgbClr val="FFFFFF"/>
              </a:highlight>
              <a:latin typeface="Staatliches"/>
              <a:ea typeface="Staatliches"/>
              <a:cs typeface="Staatliches"/>
              <a:sym typeface="Staatliches"/>
            </a:endParaRPr>
          </a:p>
          <a:p>
            <a:pPr indent="0" lvl="0" marL="0" rtl="0" algn="l">
              <a:lnSpc>
                <a:spcPct val="115000"/>
              </a:lnSpc>
              <a:spcBef>
                <a:spcPts val="0"/>
              </a:spcBef>
              <a:spcAft>
                <a:spcPts val="0"/>
              </a:spcAft>
              <a:buNone/>
            </a:pPr>
            <a:r>
              <a:rPr lang="en">
                <a:solidFill>
                  <a:srgbClr val="333333"/>
                </a:solidFill>
                <a:highlight>
                  <a:srgbClr val="FFFFFF"/>
                </a:highlight>
                <a:latin typeface="Staatliches"/>
                <a:ea typeface="Staatliches"/>
                <a:cs typeface="Staatliches"/>
                <a:sym typeface="Staatliches"/>
              </a:rPr>
              <a:t>(2019).Pg 118,Retrieved From:</a:t>
            </a:r>
            <a:r>
              <a:rPr lang="en" sz="1100" u="sng">
                <a:solidFill>
                  <a:schemeClr val="hlink"/>
                </a:solidFill>
                <a:latin typeface="Staatliches"/>
                <a:ea typeface="Staatliches"/>
                <a:cs typeface="Staatliches"/>
                <a:sym typeface="Staatliches"/>
                <a:hlinkClick r:id="rId7"/>
              </a:rPr>
              <a:t>https://apps.who.int/iris/bitstream/handle/10665/324835/9789241565707-eng.pdf?ua=1</a:t>
            </a:r>
            <a:endParaRPr>
              <a:solidFill>
                <a:srgbClr val="333333"/>
              </a:solidFill>
              <a:highlight>
                <a:srgbClr val="FFFFFF"/>
              </a:highlight>
              <a:latin typeface="Staatliches"/>
              <a:ea typeface="Staatliches"/>
              <a:cs typeface="Staatliches"/>
              <a:sym typeface="Staatliches"/>
            </a:endParaRPr>
          </a:p>
          <a:p>
            <a:pPr indent="0" lvl="0" marL="0" rtl="0" algn="l">
              <a:lnSpc>
                <a:spcPct val="115000"/>
              </a:lnSpc>
              <a:spcBef>
                <a:spcPts val="0"/>
              </a:spcBef>
              <a:spcAft>
                <a:spcPts val="0"/>
              </a:spcAft>
              <a:buNone/>
            </a:pPr>
            <a:r>
              <a:rPr lang="en">
                <a:solidFill>
                  <a:srgbClr val="333333"/>
                </a:solidFill>
                <a:highlight>
                  <a:srgbClr val="FFFFFF"/>
                </a:highlight>
                <a:latin typeface="Staatliches"/>
                <a:ea typeface="Staatliches"/>
                <a:cs typeface="Staatliches"/>
                <a:sym typeface="Staatliches"/>
              </a:rPr>
              <a:t>Health. (n.d.). Retrieved from </a:t>
            </a:r>
            <a:r>
              <a:rPr lang="en" u="sng">
                <a:solidFill>
                  <a:schemeClr val="hlink"/>
                </a:solidFill>
                <a:highlight>
                  <a:srgbClr val="FFFFFF"/>
                </a:highlight>
                <a:latin typeface="Staatliches"/>
                <a:ea typeface="Staatliches"/>
                <a:cs typeface="Staatliches"/>
                <a:sym typeface="Staatliches"/>
                <a:hlinkClick r:id="rId8"/>
              </a:rPr>
              <a:t>https://www.singstat.gov.sg/find-data/search-by-theme/society/health/latest-data</a:t>
            </a:r>
            <a:r>
              <a:rPr lang="en">
                <a:solidFill>
                  <a:srgbClr val="333333"/>
                </a:solidFill>
                <a:highlight>
                  <a:srgbClr val="FFFFFF"/>
                </a:highlight>
                <a:latin typeface="Staatliches"/>
                <a:ea typeface="Staatliches"/>
                <a:cs typeface="Staatliches"/>
                <a:sym typeface="Staatliches"/>
              </a:rPr>
              <a:t>.</a:t>
            </a:r>
            <a:endParaRPr>
              <a:solidFill>
                <a:srgbClr val="333333"/>
              </a:solidFill>
              <a:highlight>
                <a:srgbClr val="FFFFFF"/>
              </a:highlight>
              <a:latin typeface="Staatliches"/>
              <a:ea typeface="Staatliches"/>
              <a:cs typeface="Staatliches"/>
              <a:sym typeface="Staatliches"/>
            </a:endParaRPr>
          </a:p>
          <a:p>
            <a:pPr indent="0" lvl="0" marL="0" rtl="0" algn="l">
              <a:lnSpc>
                <a:spcPct val="115000"/>
              </a:lnSpc>
              <a:spcBef>
                <a:spcPts val="0"/>
              </a:spcBef>
              <a:spcAft>
                <a:spcPts val="0"/>
              </a:spcAft>
              <a:buNone/>
            </a:pPr>
            <a:r>
              <a:rPr lang="en">
                <a:solidFill>
                  <a:srgbClr val="333333"/>
                </a:solidFill>
                <a:highlight>
                  <a:srgbClr val="FFFFFF"/>
                </a:highlight>
                <a:latin typeface="Staatliches"/>
                <a:ea typeface="Staatliches"/>
                <a:cs typeface="Staatliches"/>
                <a:sym typeface="Staatliches"/>
              </a:rPr>
              <a:t>(2019),Retrieved From:</a:t>
            </a:r>
            <a:r>
              <a:rPr lang="en" sz="1100" u="sng">
                <a:solidFill>
                  <a:schemeClr val="hlink"/>
                </a:solidFill>
                <a:latin typeface="Staatliches"/>
                <a:ea typeface="Staatliches"/>
                <a:cs typeface="Staatliches"/>
                <a:sym typeface="Staatliches"/>
                <a:hlinkClick r:id="rId9"/>
              </a:rPr>
              <a:t>https://www.singstat.gov.sg/-/media/files/publications/reference/sif2019.pdf</a:t>
            </a:r>
            <a:endParaRPr sz="1100" u="sng">
              <a:solidFill>
                <a:schemeClr val="hlink"/>
              </a:solidFill>
              <a:latin typeface="Staatliches"/>
              <a:ea typeface="Staatliches"/>
              <a:cs typeface="Staatliches"/>
              <a:sym typeface="Staatliches"/>
            </a:endParaRPr>
          </a:p>
          <a:p>
            <a:pPr indent="0" lvl="0" marL="0" rtl="0" algn="l">
              <a:lnSpc>
                <a:spcPct val="115000"/>
              </a:lnSpc>
              <a:spcBef>
                <a:spcPts val="0"/>
              </a:spcBef>
              <a:spcAft>
                <a:spcPts val="0"/>
              </a:spcAft>
              <a:buNone/>
            </a:pPr>
            <a:r>
              <a:rPr lang="en">
                <a:solidFill>
                  <a:srgbClr val="333333"/>
                </a:solidFill>
                <a:highlight>
                  <a:srgbClr val="FFFFFF"/>
                </a:highlight>
                <a:latin typeface="Staatliches"/>
                <a:ea typeface="Staatliches"/>
                <a:cs typeface="Staatliches"/>
                <a:sym typeface="Staatliches"/>
              </a:rPr>
              <a:t>Health Manpower. (n.d.). Retrieved from </a:t>
            </a:r>
            <a:r>
              <a:rPr lang="en" u="sng">
                <a:solidFill>
                  <a:schemeClr val="hlink"/>
                </a:solidFill>
                <a:highlight>
                  <a:srgbClr val="FFFFFF"/>
                </a:highlight>
                <a:latin typeface="Staatliches"/>
                <a:ea typeface="Staatliches"/>
                <a:cs typeface="Staatliches"/>
                <a:sym typeface="Staatliches"/>
                <a:hlinkClick r:id="rId10"/>
              </a:rPr>
              <a:t>https://www.moh.gov.sg/resources-statistics/singapore-health-facts/health-manpower</a:t>
            </a:r>
            <a:r>
              <a:rPr lang="en">
                <a:solidFill>
                  <a:srgbClr val="333333"/>
                </a:solidFill>
                <a:highlight>
                  <a:srgbClr val="FFFFFF"/>
                </a:highlight>
                <a:latin typeface="Staatliches"/>
                <a:ea typeface="Staatliches"/>
                <a:cs typeface="Staatliches"/>
                <a:sym typeface="Staatliches"/>
              </a:rPr>
              <a:t>.</a:t>
            </a:r>
            <a:endParaRPr>
              <a:solidFill>
                <a:srgbClr val="333333"/>
              </a:solidFill>
              <a:highlight>
                <a:srgbClr val="FFFFFF"/>
              </a:highlight>
              <a:latin typeface="Staatliches"/>
              <a:ea typeface="Staatliches"/>
              <a:cs typeface="Staatliches"/>
              <a:sym typeface="Staatliches"/>
            </a:endParaRPr>
          </a:p>
          <a:p>
            <a:pPr indent="0" lvl="0" marL="0" rtl="0" algn="l">
              <a:lnSpc>
                <a:spcPct val="115000"/>
              </a:lnSpc>
              <a:spcBef>
                <a:spcPts val="0"/>
              </a:spcBef>
              <a:spcAft>
                <a:spcPts val="0"/>
              </a:spcAft>
              <a:buNone/>
            </a:pPr>
            <a:r>
              <a:rPr lang="en">
                <a:solidFill>
                  <a:srgbClr val="333333"/>
                </a:solidFill>
                <a:highlight>
                  <a:srgbClr val="FFFFFF"/>
                </a:highlight>
                <a:latin typeface="Staatliches"/>
                <a:ea typeface="Staatliches"/>
                <a:cs typeface="Staatliches"/>
                <a:sym typeface="Staatliches"/>
              </a:rPr>
              <a:t>Khalik, S. (2016, January 19). Number of foreign doctors rising in Singapore public hospitals and polyclinics. Retrieved from </a:t>
            </a:r>
            <a:r>
              <a:rPr lang="en" u="sng">
                <a:solidFill>
                  <a:schemeClr val="hlink"/>
                </a:solidFill>
                <a:highlight>
                  <a:srgbClr val="FFFFFF"/>
                </a:highlight>
                <a:latin typeface="Staatliches"/>
                <a:ea typeface="Staatliches"/>
                <a:cs typeface="Staatliches"/>
                <a:sym typeface="Staatliches"/>
                <a:hlinkClick r:id="rId11"/>
              </a:rPr>
              <a:t>https://www.straitstimes.com/singapore/health/number-of-foreign-doctors-rising-in-singapore-public-hospitals-and-polyclinics</a:t>
            </a:r>
            <a:r>
              <a:rPr lang="en">
                <a:solidFill>
                  <a:srgbClr val="333333"/>
                </a:solidFill>
                <a:highlight>
                  <a:srgbClr val="FFFFFF"/>
                </a:highlight>
                <a:latin typeface="Staatliches"/>
                <a:ea typeface="Staatliches"/>
                <a:cs typeface="Staatliches"/>
                <a:sym typeface="Staatliches"/>
              </a:rPr>
              <a:t>.</a:t>
            </a:r>
            <a:endParaRPr>
              <a:solidFill>
                <a:srgbClr val="333333"/>
              </a:solidFill>
              <a:highlight>
                <a:srgbClr val="FFFFFF"/>
              </a:highlight>
              <a:latin typeface="Staatliches"/>
              <a:ea typeface="Staatliches"/>
              <a:cs typeface="Staatliches"/>
              <a:sym typeface="Staatliches"/>
            </a:endParaRPr>
          </a:p>
          <a:p>
            <a:pPr indent="0" lvl="0" marL="0" rtl="0" algn="l">
              <a:lnSpc>
                <a:spcPct val="115000"/>
              </a:lnSpc>
              <a:spcBef>
                <a:spcPts val="0"/>
              </a:spcBef>
              <a:spcAft>
                <a:spcPts val="0"/>
              </a:spcAft>
              <a:buNone/>
            </a:pPr>
            <a:r>
              <a:rPr lang="en">
                <a:solidFill>
                  <a:srgbClr val="333333"/>
                </a:solidFill>
                <a:highlight>
                  <a:srgbClr val="FFFFFF"/>
                </a:highlight>
                <a:latin typeface="Staatliches"/>
                <a:ea typeface="Staatliches"/>
                <a:cs typeface="Staatliches"/>
                <a:sym typeface="Staatliches"/>
              </a:rPr>
              <a:t>(2019)Retrieved from: </a:t>
            </a:r>
            <a:r>
              <a:rPr lang="en" sz="1100" u="sng">
                <a:solidFill>
                  <a:schemeClr val="hlink"/>
                </a:solidFill>
                <a:latin typeface="Staatliches"/>
                <a:ea typeface="Staatliches"/>
                <a:cs typeface="Staatliches"/>
                <a:sym typeface="Staatliches"/>
                <a:hlinkClick r:id="rId12"/>
              </a:rPr>
              <a:t>https://www.singstat.gov.sg/-/media/files/publications/households/pp-s25.pdf</a:t>
            </a:r>
            <a:endParaRPr>
              <a:solidFill>
                <a:srgbClr val="333333"/>
              </a:solidFill>
              <a:highlight>
                <a:srgbClr val="FFFFFF"/>
              </a:highlight>
              <a:latin typeface="Staatliches"/>
              <a:ea typeface="Staatliches"/>
              <a:cs typeface="Staatliches"/>
              <a:sym typeface="Staatliches"/>
            </a:endParaRPr>
          </a:p>
          <a:p>
            <a:pPr indent="0" lvl="0" marL="0" rtl="0" algn="l">
              <a:lnSpc>
                <a:spcPct val="115000"/>
              </a:lnSpc>
              <a:spcBef>
                <a:spcPts val="0"/>
              </a:spcBef>
              <a:spcAft>
                <a:spcPts val="0"/>
              </a:spcAft>
              <a:buNone/>
            </a:pPr>
            <a:r>
              <a:rPr lang="en">
                <a:solidFill>
                  <a:srgbClr val="333333"/>
                </a:solidFill>
                <a:highlight>
                  <a:srgbClr val="FFFFFF"/>
                </a:highlight>
                <a:latin typeface="Staatliches"/>
                <a:ea typeface="Staatliches"/>
                <a:cs typeface="Staatliches"/>
                <a:sym typeface="Staatliches"/>
              </a:rPr>
              <a:t>(2019)retrieved from:</a:t>
            </a:r>
            <a:r>
              <a:rPr lang="en" sz="1100" u="sng">
                <a:solidFill>
                  <a:schemeClr val="hlink"/>
                </a:solidFill>
                <a:latin typeface="Staatliches"/>
                <a:ea typeface="Staatliches"/>
                <a:cs typeface="Staatliches"/>
                <a:sym typeface="Staatliches"/>
                <a:hlinkClick r:id="rId13"/>
              </a:rPr>
              <a:t>https://www.singstat.gov.sg/-/media/files/publications/reference/sif2019.pdf</a:t>
            </a:r>
            <a:endParaRPr>
              <a:solidFill>
                <a:srgbClr val="333333"/>
              </a:solidFill>
              <a:highlight>
                <a:srgbClr val="FFFFFF"/>
              </a:highlight>
              <a:latin typeface="Staatliches"/>
              <a:ea typeface="Staatliches"/>
              <a:cs typeface="Staatliches"/>
              <a:sym typeface="Staatliches"/>
            </a:endParaRPr>
          </a:p>
          <a:p>
            <a:pPr indent="0" lvl="0" marL="0" rtl="0" algn="l">
              <a:lnSpc>
                <a:spcPct val="115000"/>
              </a:lnSpc>
              <a:spcBef>
                <a:spcPts val="0"/>
              </a:spcBef>
              <a:spcAft>
                <a:spcPts val="0"/>
              </a:spcAft>
              <a:buNone/>
            </a:pPr>
            <a:r>
              <a:rPr lang="en">
                <a:solidFill>
                  <a:srgbClr val="333333"/>
                </a:solidFill>
                <a:highlight>
                  <a:srgbClr val="FFFFFF"/>
                </a:highlight>
                <a:latin typeface="Staatliches"/>
                <a:ea typeface="Staatliches"/>
                <a:cs typeface="Staatliches"/>
                <a:sym typeface="Staatliches"/>
              </a:rPr>
              <a:t>The True Cost Of Healthcare In Singapore That Every Singaporean Should Be Aware Of. (2019, June 11). Retrieved from </a:t>
            </a:r>
            <a:r>
              <a:rPr lang="en" u="sng">
                <a:solidFill>
                  <a:schemeClr val="hlink"/>
                </a:solidFill>
                <a:highlight>
                  <a:srgbClr val="FFFFFF"/>
                </a:highlight>
                <a:latin typeface="Staatliches"/>
                <a:ea typeface="Staatliches"/>
                <a:cs typeface="Staatliches"/>
                <a:sym typeface="Staatliches"/>
                <a:hlinkClick r:id="rId14"/>
              </a:rPr>
              <a:t>https://blog.seedly.sg/the-true-cost-of-healthcare-in-singapore-that-every-singaporean-should-be-aware-of/</a:t>
            </a:r>
            <a:r>
              <a:rPr lang="en">
                <a:solidFill>
                  <a:srgbClr val="333333"/>
                </a:solidFill>
                <a:highlight>
                  <a:srgbClr val="FFFFFF"/>
                </a:highlight>
                <a:latin typeface="Staatliches"/>
                <a:ea typeface="Staatliches"/>
                <a:cs typeface="Staatliches"/>
                <a:sym typeface="Staatliches"/>
              </a:rPr>
              <a:t>.</a:t>
            </a:r>
            <a:endParaRPr>
              <a:solidFill>
                <a:srgbClr val="333333"/>
              </a:solidFill>
              <a:highlight>
                <a:srgbClr val="FFFFFF"/>
              </a:highlight>
              <a:latin typeface="Staatliches"/>
              <a:ea typeface="Staatliches"/>
              <a:cs typeface="Staatliches"/>
              <a:sym typeface="Staatliches"/>
            </a:endParaRPr>
          </a:p>
          <a:p>
            <a:pPr indent="0" lvl="0" marL="0" rtl="0" algn="l">
              <a:lnSpc>
                <a:spcPct val="115000"/>
              </a:lnSpc>
              <a:spcBef>
                <a:spcPts val="0"/>
              </a:spcBef>
              <a:spcAft>
                <a:spcPts val="0"/>
              </a:spcAft>
              <a:buNone/>
            </a:pPr>
            <a:r>
              <a:rPr lang="en">
                <a:solidFill>
                  <a:srgbClr val="333333"/>
                </a:solidFill>
                <a:highlight>
                  <a:srgbClr val="FFFFFF"/>
                </a:highlight>
                <a:latin typeface="Staatliches"/>
                <a:ea typeface="Staatliches"/>
                <a:cs typeface="Staatliches"/>
                <a:sym typeface="Staatliches"/>
              </a:rPr>
              <a:t>Households - Latest Data. (n.d.). Retrieved from </a:t>
            </a:r>
            <a:r>
              <a:rPr lang="en" u="sng">
                <a:solidFill>
                  <a:schemeClr val="hlink"/>
                </a:solidFill>
                <a:highlight>
                  <a:srgbClr val="FFFFFF"/>
                </a:highlight>
                <a:latin typeface="Staatliches"/>
                <a:ea typeface="Staatliches"/>
                <a:cs typeface="Staatliches"/>
                <a:sym typeface="Staatliches"/>
                <a:hlinkClick r:id="rId15"/>
              </a:rPr>
              <a:t>https://www.singstat.gov.sg/find-data/search-by-theme/households/households/latest-data</a:t>
            </a:r>
            <a:r>
              <a:rPr lang="en">
                <a:solidFill>
                  <a:srgbClr val="333333"/>
                </a:solidFill>
                <a:highlight>
                  <a:srgbClr val="FFFFFF"/>
                </a:highlight>
                <a:latin typeface="Staatliches"/>
                <a:ea typeface="Staatliches"/>
                <a:cs typeface="Staatliches"/>
                <a:sym typeface="Staatliches"/>
              </a:rPr>
              <a:t>.</a:t>
            </a:r>
            <a:endParaRPr>
              <a:solidFill>
                <a:srgbClr val="333333"/>
              </a:solidFill>
              <a:highlight>
                <a:srgbClr val="FFFFFF"/>
              </a:highlight>
              <a:latin typeface="Staatliches"/>
              <a:ea typeface="Staatliches"/>
              <a:cs typeface="Staatliches"/>
              <a:sym typeface="Staatliches"/>
            </a:endParaRPr>
          </a:p>
          <a:p>
            <a:pPr indent="0" lvl="0" marL="0" rtl="0" algn="l">
              <a:lnSpc>
                <a:spcPct val="115000"/>
              </a:lnSpc>
              <a:spcBef>
                <a:spcPts val="0"/>
              </a:spcBef>
              <a:spcAft>
                <a:spcPts val="0"/>
              </a:spcAft>
              <a:buNone/>
            </a:pPr>
            <a:r>
              <a:t/>
            </a:r>
            <a:endParaRPr>
              <a:solidFill>
                <a:srgbClr val="333333"/>
              </a:solidFill>
              <a:highlight>
                <a:srgbClr val="FFFFFF"/>
              </a:highlight>
              <a:latin typeface="Staatliches"/>
              <a:ea typeface="Staatliches"/>
              <a:cs typeface="Staatliches"/>
              <a:sym typeface="Staatliches"/>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333" name="Shape 333"/>
        <p:cNvGrpSpPr/>
        <p:nvPr/>
      </p:nvGrpSpPr>
      <p:grpSpPr>
        <a:xfrm>
          <a:off x="0" y="0"/>
          <a:ext cx="0" cy="0"/>
          <a:chOff x="0" y="0"/>
          <a:chExt cx="0" cy="0"/>
        </a:xfrm>
      </p:grpSpPr>
      <p:sp>
        <p:nvSpPr>
          <p:cNvPr id="334" name="Google Shape;334;p39"/>
          <p:cNvSpPr txBox="1"/>
          <p:nvPr>
            <p:ph type="title"/>
          </p:nvPr>
        </p:nvSpPr>
        <p:spPr>
          <a:xfrm>
            <a:off x="629850" y="288300"/>
            <a:ext cx="8018100" cy="922200"/>
          </a:xfrm>
          <a:prstGeom prst="rect">
            <a:avLst/>
          </a:prstGeom>
          <a:solidFill>
            <a:srgbClr val="FFFFFF"/>
          </a:solidFill>
        </p:spPr>
        <p:txBody>
          <a:bodyPr anchorCtr="0" anchor="b" bIns="34275" lIns="68575" spcFirstLastPara="1" rIns="68575" wrap="square" tIns="34275">
            <a:noAutofit/>
          </a:bodyPr>
          <a:lstStyle/>
          <a:p>
            <a:pPr indent="0" lvl="0" marL="0" rtl="0" algn="l">
              <a:spcBef>
                <a:spcPts val="0"/>
              </a:spcBef>
              <a:spcAft>
                <a:spcPts val="0"/>
              </a:spcAft>
              <a:buNone/>
            </a:pPr>
            <a:r>
              <a:rPr lang="en" sz="3600">
                <a:latin typeface="Staatliches"/>
                <a:ea typeface="Staatliches"/>
                <a:cs typeface="Staatliches"/>
                <a:sym typeface="Staatliches"/>
              </a:rPr>
              <a:t>Links </a:t>
            </a:r>
            <a:endParaRPr sz="3600">
              <a:latin typeface="Staatliches"/>
              <a:ea typeface="Staatliches"/>
              <a:cs typeface="Staatliches"/>
              <a:sym typeface="Staatliches"/>
            </a:endParaRPr>
          </a:p>
        </p:txBody>
      </p:sp>
      <p:sp>
        <p:nvSpPr>
          <p:cNvPr id="335" name="Google Shape;335;p39"/>
          <p:cNvSpPr txBox="1"/>
          <p:nvPr>
            <p:ph idx="1" type="body"/>
          </p:nvPr>
        </p:nvSpPr>
        <p:spPr>
          <a:xfrm>
            <a:off x="629850" y="1404050"/>
            <a:ext cx="8018100" cy="3615300"/>
          </a:xfrm>
          <a:prstGeom prst="rect">
            <a:avLst/>
          </a:prstGeom>
          <a:solidFill>
            <a:srgbClr val="FFFFFF"/>
          </a:solidFill>
        </p:spPr>
        <p:txBody>
          <a:bodyPr anchorCtr="0" anchor="t" bIns="34275" lIns="68575" spcFirstLastPara="1" rIns="68575" wrap="square" tIns="34275">
            <a:noAutofit/>
          </a:bodyPr>
          <a:lstStyle/>
          <a:p>
            <a:pPr indent="0" lvl="0" marL="0" rtl="0" algn="l">
              <a:lnSpc>
                <a:spcPct val="115000"/>
              </a:lnSpc>
              <a:spcBef>
                <a:spcPts val="0"/>
              </a:spcBef>
              <a:spcAft>
                <a:spcPts val="0"/>
              </a:spcAft>
              <a:buNone/>
            </a:pPr>
            <a:r>
              <a:rPr lang="en">
                <a:solidFill>
                  <a:srgbClr val="333333"/>
                </a:solidFill>
                <a:highlight>
                  <a:srgbClr val="FFFFFF"/>
                </a:highlight>
                <a:latin typeface="Staatliches"/>
                <a:ea typeface="Staatliches"/>
                <a:cs typeface="Staatliches"/>
                <a:sym typeface="Staatliches"/>
              </a:rPr>
              <a:t>Kurohi, R. (2019, June 19). Singapore ranked No. 3 in survey on use of AI in healthcare. Retrieved from </a:t>
            </a:r>
            <a:r>
              <a:rPr lang="en" u="sng">
                <a:solidFill>
                  <a:schemeClr val="hlink"/>
                </a:solidFill>
                <a:highlight>
                  <a:srgbClr val="FFFFFF"/>
                </a:highlight>
                <a:latin typeface="Staatliches"/>
                <a:ea typeface="Staatliches"/>
                <a:cs typeface="Staatliches"/>
                <a:sym typeface="Staatliches"/>
                <a:hlinkClick r:id="rId4"/>
              </a:rPr>
              <a:t>https://www.straitstimes.com/singapore/health/singapore-ranked-no-3-in-survey-on-use-of-ai-in-healthcare</a:t>
            </a:r>
            <a:endParaRPr>
              <a:solidFill>
                <a:srgbClr val="333333"/>
              </a:solidFill>
              <a:highlight>
                <a:srgbClr val="FFFFFF"/>
              </a:highlight>
              <a:latin typeface="Staatliches"/>
              <a:ea typeface="Staatliches"/>
              <a:cs typeface="Staatliches"/>
              <a:sym typeface="Staatliches"/>
            </a:endParaRPr>
          </a:p>
          <a:p>
            <a:pPr indent="0" lvl="0" marL="0" rtl="0" algn="l">
              <a:lnSpc>
                <a:spcPct val="115000"/>
              </a:lnSpc>
              <a:spcBef>
                <a:spcPts val="0"/>
              </a:spcBef>
              <a:spcAft>
                <a:spcPts val="0"/>
              </a:spcAft>
              <a:buNone/>
            </a:pPr>
            <a:r>
              <a:rPr lang="en">
                <a:solidFill>
                  <a:srgbClr val="333333"/>
                </a:solidFill>
                <a:highlight>
                  <a:srgbClr val="FFFFFF"/>
                </a:highlight>
                <a:latin typeface="Staatliches"/>
                <a:ea typeface="Staatliches"/>
                <a:cs typeface="Staatliches"/>
                <a:sym typeface="Staatliches"/>
              </a:rPr>
              <a:t>(n.d.)retrieved from:</a:t>
            </a:r>
            <a:r>
              <a:rPr lang="en" sz="1100" u="sng">
                <a:solidFill>
                  <a:schemeClr val="hlink"/>
                </a:solidFill>
                <a:latin typeface="Staatliches"/>
                <a:ea typeface="Staatliches"/>
                <a:cs typeface="Staatliches"/>
                <a:sym typeface="Staatliches"/>
                <a:hlinkClick r:id="rId5"/>
              </a:rPr>
              <a:t>https://www.moh.gov.sg/docs/librariesprovider4/default-document-library/skills-framework-for-healthcare.pdf</a:t>
            </a:r>
            <a:endParaRPr>
              <a:solidFill>
                <a:srgbClr val="333333"/>
              </a:solidFill>
              <a:highlight>
                <a:srgbClr val="FFFFFF"/>
              </a:highlight>
              <a:latin typeface="Staatliches"/>
              <a:ea typeface="Staatliches"/>
              <a:cs typeface="Staatliches"/>
              <a:sym typeface="Staatliches"/>
            </a:endParaRPr>
          </a:p>
          <a:p>
            <a:pPr indent="0" lvl="0" marL="0" rtl="0" algn="l">
              <a:lnSpc>
                <a:spcPct val="115000"/>
              </a:lnSpc>
              <a:spcBef>
                <a:spcPts val="0"/>
              </a:spcBef>
              <a:spcAft>
                <a:spcPts val="0"/>
              </a:spcAft>
              <a:buNone/>
            </a:pPr>
            <a:r>
              <a:rPr lang="en">
                <a:solidFill>
                  <a:srgbClr val="333333"/>
                </a:solidFill>
                <a:highlight>
                  <a:srgbClr val="FFFFFF"/>
                </a:highlight>
                <a:latin typeface="Staatliches"/>
                <a:ea typeface="Staatliches"/>
                <a:cs typeface="Staatliches"/>
                <a:sym typeface="Staatliches"/>
              </a:rPr>
              <a:t>healthcare. (n.d.). Retrieved from </a:t>
            </a:r>
            <a:r>
              <a:rPr lang="en" u="sng">
                <a:solidFill>
                  <a:schemeClr val="hlink"/>
                </a:solidFill>
                <a:highlight>
                  <a:srgbClr val="FFFFFF"/>
                </a:highlight>
                <a:latin typeface="Staatliches"/>
                <a:ea typeface="Staatliches"/>
                <a:cs typeface="Staatliches"/>
                <a:sym typeface="Staatliches"/>
                <a:hlinkClick r:id="rId6"/>
              </a:rPr>
              <a:t>https://data.gov.sg/dataset?q=healthcare</a:t>
            </a:r>
            <a:r>
              <a:rPr lang="en">
                <a:solidFill>
                  <a:srgbClr val="333333"/>
                </a:solidFill>
                <a:highlight>
                  <a:srgbClr val="FFFFFF"/>
                </a:highlight>
                <a:latin typeface="Staatliches"/>
                <a:ea typeface="Staatliches"/>
                <a:cs typeface="Staatliches"/>
                <a:sym typeface="Staatliches"/>
              </a:rPr>
              <a:t>.</a:t>
            </a:r>
            <a:endParaRPr>
              <a:solidFill>
                <a:srgbClr val="333333"/>
              </a:solidFill>
              <a:highlight>
                <a:srgbClr val="FFFFFF"/>
              </a:highlight>
              <a:latin typeface="Staatliches"/>
              <a:ea typeface="Staatliches"/>
              <a:cs typeface="Staatliches"/>
              <a:sym typeface="Staatliches"/>
            </a:endParaRPr>
          </a:p>
          <a:p>
            <a:pPr indent="0" lvl="0" marL="0" rtl="0" algn="l">
              <a:lnSpc>
                <a:spcPct val="115000"/>
              </a:lnSpc>
              <a:spcBef>
                <a:spcPts val="0"/>
              </a:spcBef>
              <a:spcAft>
                <a:spcPts val="0"/>
              </a:spcAft>
              <a:buNone/>
            </a:pPr>
            <a:r>
              <a:rPr lang="en">
                <a:solidFill>
                  <a:srgbClr val="333333"/>
                </a:solidFill>
                <a:highlight>
                  <a:srgbClr val="FFFFFF"/>
                </a:highlight>
                <a:latin typeface="Staatliches"/>
                <a:ea typeface="Staatliches"/>
                <a:cs typeface="Staatliches"/>
                <a:sym typeface="Staatliches"/>
              </a:rPr>
              <a:t>Household Healthcare Expenditure. (n.d.). Retrieved from </a:t>
            </a:r>
            <a:r>
              <a:rPr lang="en" u="sng">
                <a:solidFill>
                  <a:schemeClr val="hlink"/>
                </a:solidFill>
                <a:highlight>
                  <a:srgbClr val="FFFFFF"/>
                </a:highlight>
                <a:latin typeface="Staatliches"/>
                <a:ea typeface="Staatliches"/>
                <a:cs typeface="Staatliches"/>
                <a:sym typeface="Staatliches"/>
                <a:hlinkClick r:id="rId7"/>
              </a:rPr>
              <a:t>https://data.gov.sg/dataset/household-healthcare-expenditure?view_id=774363ed-8385-4d52-8b71-f6827fa6ac05&amp;resource_id=10882b91-504a-4b5a-8f69-801f7f3436c2</a:t>
            </a:r>
            <a:r>
              <a:rPr lang="en">
                <a:solidFill>
                  <a:srgbClr val="333333"/>
                </a:solidFill>
                <a:highlight>
                  <a:srgbClr val="FFFFFF"/>
                </a:highlight>
                <a:latin typeface="Staatliches"/>
                <a:ea typeface="Staatliches"/>
                <a:cs typeface="Staatliches"/>
                <a:sym typeface="Staatliches"/>
              </a:rPr>
              <a:t>.</a:t>
            </a:r>
            <a:endParaRPr>
              <a:solidFill>
                <a:srgbClr val="333333"/>
              </a:solidFill>
              <a:highlight>
                <a:srgbClr val="FFFFFF"/>
              </a:highlight>
              <a:latin typeface="Staatliches"/>
              <a:ea typeface="Staatliches"/>
              <a:cs typeface="Staatliches"/>
              <a:sym typeface="Staatliches"/>
            </a:endParaRPr>
          </a:p>
          <a:p>
            <a:pPr indent="0" lvl="0" marL="0" rtl="0" algn="l">
              <a:lnSpc>
                <a:spcPct val="115000"/>
              </a:lnSpc>
              <a:spcBef>
                <a:spcPts val="0"/>
              </a:spcBef>
              <a:spcAft>
                <a:spcPts val="0"/>
              </a:spcAft>
              <a:buNone/>
            </a:pPr>
            <a:r>
              <a:rPr lang="en">
                <a:latin typeface="Staatliches"/>
                <a:ea typeface="Staatliches"/>
                <a:cs typeface="Staatliches"/>
                <a:sym typeface="Staatliches"/>
              </a:rPr>
              <a:t> </a:t>
            </a:r>
            <a:r>
              <a:rPr lang="en">
                <a:solidFill>
                  <a:srgbClr val="333333"/>
                </a:solidFill>
                <a:highlight>
                  <a:srgbClr val="FFFFFF"/>
                </a:highlight>
                <a:latin typeface="Staatliches"/>
                <a:ea typeface="Staatliches"/>
                <a:cs typeface="Staatliches"/>
                <a:sym typeface="Staatliches"/>
              </a:rPr>
              <a:t>Healthcare Expenditure in Singapore. (n.d.). Retrieved from </a:t>
            </a:r>
            <a:r>
              <a:rPr lang="en" u="sng">
                <a:solidFill>
                  <a:schemeClr val="hlink"/>
                </a:solidFill>
                <a:highlight>
                  <a:srgbClr val="FFFFFF"/>
                </a:highlight>
                <a:latin typeface="Staatliches"/>
                <a:ea typeface="Staatliches"/>
                <a:cs typeface="Staatliches"/>
                <a:sym typeface="Staatliches"/>
                <a:hlinkClick r:id="rId8"/>
              </a:rPr>
              <a:t>https://www.healthhub.sg/a-z/health-statistics/15/household-healthcare-expenditure</a:t>
            </a:r>
            <a:r>
              <a:rPr lang="en">
                <a:solidFill>
                  <a:srgbClr val="333333"/>
                </a:solidFill>
                <a:highlight>
                  <a:srgbClr val="FFFFFF"/>
                </a:highlight>
                <a:latin typeface="Staatliches"/>
                <a:ea typeface="Staatliches"/>
                <a:cs typeface="Staatliches"/>
                <a:sym typeface="Staatliches"/>
              </a:rPr>
              <a:t>.</a:t>
            </a:r>
            <a:endParaRPr u="sng">
              <a:solidFill>
                <a:schemeClr val="hlink"/>
              </a:solidFill>
              <a:latin typeface="Staatliches"/>
              <a:ea typeface="Staatliches"/>
              <a:cs typeface="Staatliches"/>
              <a:sym typeface="Staatliches"/>
            </a:endParaRPr>
          </a:p>
          <a:p>
            <a:pPr indent="0" lvl="0" marL="0" rtl="0" algn="l">
              <a:lnSpc>
                <a:spcPct val="115000"/>
              </a:lnSpc>
              <a:spcBef>
                <a:spcPts val="0"/>
              </a:spcBef>
              <a:spcAft>
                <a:spcPts val="0"/>
              </a:spcAft>
              <a:buNone/>
            </a:pPr>
            <a:r>
              <a:rPr lang="en">
                <a:solidFill>
                  <a:srgbClr val="333333"/>
                </a:solidFill>
                <a:highlight>
                  <a:srgbClr val="FFFFFF"/>
                </a:highlight>
                <a:latin typeface="Staatliches"/>
                <a:ea typeface="Staatliches"/>
                <a:cs typeface="Staatliches"/>
                <a:sym typeface="Staatliches"/>
              </a:rPr>
              <a:t>(n.d.). Retrieved from  </a:t>
            </a:r>
            <a:r>
              <a:rPr lang="en" u="sng">
                <a:solidFill>
                  <a:schemeClr val="hlink"/>
                </a:solidFill>
                <a:highlight>
                  <a:srgbClr val="FFFFFF"/>
                </a:highlight>
                <a:latin typeface="Staatliches"/>
                <a:ea typeface="Staatliches"/>
                <a:cs typeface="Staatliches"/>
                <a:sym typeface="Staatliches"/>
                <a:hlinkClick r:id="rId9"/>
              </a:rPr>
              <a:t>https://www.google.com/search?q=ageing+population+in+singapore&amp;rlz=1C1CHBF_enSG840SG840&amp;sxsrf=ACYBGNTnSChqVwGbC3RPvYvXO9</a:t>
            </a:r>
            <a:endParaRPr>
              <a:latin typeface="Staatliches"/>
              <a:ea typeface="Staatliches"/>
              <a:cs typeface="Staatliches"/>
              <a:sym typeface="Staatliches"/>
            </a:endParaRPr>
          </a:p>
          <a:p>
            <a:pPr indent="0" lvl="0" marL="0" rtl="0" algn="l">
              <a:lnSpc>
                <a:spcPct val="115000"/>
              </a:lnSpc>
              <a:spcBef>
                <a:spcPts val="0"/>
              </a:spcBef>
              <a:spcAft>
                <a:spcPts val="0"/>
              </a:spcAft>
              <a:buNone/>
            </a:pPr>
            <a:r>
              <a:rPr lang="en" u="sng">
                <a:solidFill>
                  <a:schemeClr val="hlink"/>
                </a:solidFill>
                <a:highlight>
                  <a:srgbClr val="FFFFFF"/>
                </a:highlight>
                <a:latin typeface="Staatliches"/>
                <a:ea typeface="Staatliches"/>
                <a:cs typeface="Staatliches"/>
                <a:sym typeface="Staatliches"/>
                <a:hlinkClick r:id="rId10"/>
              </a:rPr>
              <a:t>hkYCloBA:1575722492364&amp;source=lnms&amp;tbm=isch&amp;sa=X&amp;ved=2ahUKEwiG2K_bx6PmAhVBJHIKHaw-ArkQ_AUoAXoECBAQAw&amp;biw=1280&amp;bih=578</a:t>
            </a:r>
            <a:r>
              <a:rPr lang="en">
                <a:solidFill>
                  <a:srgbClr val="333333"/>
                </a:solidFill>
                <a:highlight>
                  <a:srgbClr val="FFFFFF"/>
                </a:highlight>
                <a:latin typeface="Staatliches"/>
                <a:ea typeface="Staatliches"/>
                <a:cs typeface="Staatliches"/>
                <a:sym typeface="Staatliches"/>
              </a:rPr>
              <a:t>.</a:t>
            </a:r>
            <a:endParaRPr>
              <a:solidFill>
                <a:srgbClr val="333333"/>
              </a:solidFill>
              <a:highlight>
                <a:srgbClr val="FFFFFF"/>
              </a:highlight>
              <a:latin typeface="Staatliches"/>
              <a:ea typeface="Staatliches"/>
              <a:cs typeface="Staatliches"/>
              <a:sym typeface="Staatliches"/>
            </a:endParaRPr>
          </a:p>
          <a:p>
            <a:pPr indent="0" lvl="0" marL="0" rtl="0" algn="l">
              <a:lnSpc>
                <a:spcPct val="115000"/>
              </a:lnSpc>
              <a:spcBef>
                <a:spcPts val="0"/>
              </a:spcBef>
              <a:spcAft>
                <a:spcPts val="0"/>
              </a:spcAft>
              <a:buNone/>
            </a:pPr>
            <a:r>
              <a:rPr lang="en">
                <a:solidFill>
                  <a:srgbClr val="333333"/>
                </a:solidFill>
                <a:highlight>
                  <a:srgbClr val="FFFFFF"/>
                </a:highlight>
                <a:latin typeface="Staatliches"/>
                <a:ea typeface="Staatliches"/>
                <a:cs typeface="Staatliches"/>
                <a:sym typeface="Staatliches"/>
              </a:rPr>
              <a:t>(NLB,2015)Retrieved From:</a:t>
            </a:r>
            <a:r>
              <a:rPr lang="en" u="sng">
                <a:solidFill>
                  <a:schemeClr val="hlink"/>
                </a:solidFill>
                <a:latin typeface="Staatliches"/>
                <a:ea typeface="Staatliches"/>
                <a:cs typeface="Staatliches"/>
                <a:sym typeface="Staatliches"/>
                <a:hlinkClick r:id="rId11"/>
              </a:rPr>
              <a:t>http://www.nlb.gov.sg/sure/wp-content/uploads/2015/08/NLB_CheatSheets7_Ageing-Population.pdf</a:t>
            </a:r>
            <a:endParaRPr>
              <a:solidFill>
                <a:srgbClr val="333333"/>
              </a:solidFill>
              <a:highlight>
                <a:srgbClr val="FFFFFF"/>
              </a:highlight>
              <a:latin typeface="Staatliches"/>
              <a:ea typeface="Staatliches"/>
              <a:cs typeface="Staatliches"/>
              <a:sym typeface="Staatliches"/>
            </a:endParaRPr>
          </a:p>
          <a:p>
            <a:pPr indent="0" lvl="0" marL="0" rtl="0" algn="l">
              <a:lnSpc>
                <a:spcPct val="115000"/>
              </a:lnSpc>
              <a:spcBef>
                <a:spcPts val="0"/>
              </a:spcBef>
              <a:spcAft>
                <a:spcPts val="0"/>
              </a:spcAft>
              <a:buNone/>
            </a:pPr>
            <a:r>
              <a:rPr lang="en">
                <a:solidFill>
                  <a:srgbClr val="333333"/>
                </a:solidFill>
                <a:highlight>
                  <a:srgbClr val="FFFFFF"/>
                </a:highlight>
                <a:latin typeface="Staatliches"/>
                <a:ea typeface="Staatliches"/>
                <a:cs typeface="Staatliches"/>
                <a:sym typeface="Staatliches"/>
              </a:rPr>
              <a:t>Elderly, Youth and Gender Profile - Latest Data. (n.d.). Retrieved from https://www.singstat.gov.sg/find-data/search-by-theme/population/elderly-youth-and-gender-profile/latest-data.</a:t>
            </a:r>
            <a:endParaRPr>
              <a:solidFill>
                <a:srgbClr val="333333"/>
              </a:solidFill>
              <a:highlight>
                <a:srgbClr val="FFFFFF"/>
              </a:highlight>
              <a:latin typeface="Staatliches"/>
              <a:ea typeface="Staatliches"/>
              <a:cs typeface="Staatliches"/>
              <a:sym typeface="Staatliches"/>
            </a:endParaRPr>
          </a:p>
          <a:p>
            <a:pPr indent="0" lvl="0" marL="0" rtl="0" algn="l">
              <a:lnSpc>
                <a:spcPct val="115000"/>
              </a:lnSpc>
              <a:spcBef>
                <a:spcPts val="0"/>
              </a:spcBef>
              <a:spcAft>
                <a:spcPts val="0"/>
              </a:spcAft>
              <a:buNone/>
            </a:pPr>
            <a:r>
              <a:t/>
            </a:r>
            <a:endParaRPr>
              <a:solidFill>
                <a:srgbClr val="333333"/>
              </a:solidFill>
              <a:highlight>
                <a:srgbClr val="FFFFFF"/>
              </a:highlight>
              <a:latin typeface="Staatliches"/>
              <a:ea typeface="Staatliches"/>
              <a:cs typeface="Staatliches"/>
              <a:sym typeface="Staatliches"/>
            </a:endParaRPr>
          </a:p>
          <a:p>
            <a:pPr indent="0" lvl="0" marL="0" rtl="0" algn="l">
              <a:lnSpc>
                <a:spcPct val="115000"/>
              </a:lnSpc>
              <a:spcBef>
                <a:spcPts val="0"/>
              </a:spcBef>
              <a:spcAft>
                <a:spcPts val="0"/>
              </a:spcAft>
              <a:buNone/>
            </a:pPr>
            <a:r>
              <a:t/>
            </a:r>
            <a:endParaRPr>
              <a:solidFill>
                <a:srgbClr val="333333"/>
              </a:solidFill>
              <a:highlight>
                <a:srgbClr val="FFFFFF"/>
              </a:highlight>
              <a:latin typeface="Staatliches"/>
              <a:ea typeface="Staatliches"/>
              <a:cs typeface="Staatliches"/>
              <a:sym typeface="Staatliches"/>
            </a:endParaRPr>
          </a:p>
          <a:p>
            <a:pPr indent="0" lvl="0" marL="0" rtl="0" algn="l">
              <a:lnSpc>
                <a:spcPct val="115000"/>
              </a:lnSpc>
              <a:spcBef>
                <a:spcPts val="0"/>
              </a:spcBef>
              <a:spcAft>
                <a:spcPts val="0"/>
              </a:spcAft>
              <a:buNone/>
            </a:pPr>
            <a:r>
              <a:t/>
            </a:r>
            <a:endParaRPr>
              <a:solidFill>
                <a:srgbClr val="333333"/>
              </a:solidFill>
              <a:highlight>
                <a:srgbClr val="FFFFFF"/>
              </a:highlight>
              <a:latin typeface="Staatliches"/>
              <a:ea typeface="Staatliches"/>
              <a:cs typeface="Staatliches"/>
              <a:sym typeface="Staatliches"/>
            </a:endParaRPr>
          </a:p>
          <a:p>
            <a:pPr indent="0" lvl="0" marL="0" rtl="0" algn="l">
              <a:lnSpc>
                <a:spcPct val="115000"/>
              </a:lnSpc>
              <a:spcBef>
                <a:spcPts val="0"/>
              </a:spcBef>
              <a:spcAft>
                <a:spcPts val="0"/>
              </a:spcAft>
              <a:buNone/>
            </a:pPr>
            <a:r>
              <a:t/>
            </a:r>
            <a:endParaRPr>
              <a:solidFill>
                <a:srgbClr val="333333"/>
              </a:solidFill>
              <a:highlight>
                <a:srgbClr val="FFFFFF"/>
              </a:highlight>
              <a:latin typeface="Staatliches"/>
              <a:ea typeface="Staatliches"/>
              <a:cs typeface="Staatliches"/>
              <a:sym typeface="Staatliches"/>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339" name="Shape 339"/>
        <p:cNvGrpSpPr/>
        <p:nvPr/>
      </p:nvGrpSpPr>
      <p:grpSpPr>
        <a:xfrm>
          <a:off x="0" y="0"/>
          <a:ext cx="0" cy="0"/>
          <a:chOff x="0" y="0"/>
          <a:chExt cx="0" cy="0"/>
        </a:xfrm>
      </p:grpSpPr>
      <p:sp>
        <p:nvSpPr>
          <p:cNvPr id="340" name="Google Shape;340;p40"/>
          <p:cNvSpPr txBox="1"/>
          <p:nvPr>
            <p:ph type="title"/>
          </p:nvPr>
        </p:nvSpPr>
        <p:spPr>
          <a:xfrm>
            <a:off x="629850" y="288300"/>
            <a:ext cx="8018100" cy="922200"/>
          </a:xfrm>
          <a:prstGeom prst="rect">
            <a:avLst/>
          </a:prstGeom>
          <a:solidFill>
            <a:srgbClr val="FFFFFF"/>
          </a:solidFill>
        </p:spPr>
        <p:txBody>
          <a:bodyPr anchorCtr="0" anchor="b" bIns="34275" lIns="68575" spcFirstLastPara="1" rIns="68575" wrap="square" tIns="34275">
            <a:noAutofit/>
          </a:bodyPr>
          <a:lstStyle/>
          <a:p>
            <a:pPr indent="0" lvl="0" marL="0" rtl="0" algn="l">
              <a:spcBef>
                <a:spcPts val="0"/>
              </a:spcBef>
              <a:spcAft>
                <a:spcPts val="0"/>
              </a:spcAft>
              <a:buNone/>
            </a:pPr>
            <a:r>
              <a:rPr lang="en" sz="3600">
                <a:latin typeface="Staatliches"/>
                <a:ea typeface="Staatliches"/>
                <a:cs typeface="Staatliches"/>
                <a:sym typeface="Staatliches"/>
              </a:rPr>
              <a:t>Links </a:t>
            </a:r>
            <a:endParaRPr sz="3600">
              <a:latin typeface="Staatliches"/>
              <a:ea typeface="Staatliches"/>
              <a:cs typeface="Staatliches"/>
              <a:sym typeface="Staatliches"/>
            </a:endParaRPr>
          </a:p>
        </p:txBody>
      </p:sp>
      <p:sp>
        <p:nvSpPr>
          <p:cNvPr id="341" name="Google Shape;341;p40"/>
          <p:cNvSpPr txBox="1"/>
          <p:nvPr>
            <p:ph idx="1" type="body"/>
          </p:nvPr>
        </p:nvSpPr>
        <p:spPr>
          <a:xfrm>
            <a:off x="629850" y="1404050"/>
            <a:ext cx="8018100" cy="3615300"/>
          </a:xfrm>
          <a:prstGeom prst="rect">
            <a:avLst/>
          </a:prstGeom>
          <a:solidFill>
            <a:srgbClr val="FFFFFF"/>
          </a:solidFill>
        </p:spPr>
        <p:txBody>
          <a:bodyPr anchorCtr="0" anchor="t" bIns="34275" lIns="68575" spcFirstLastPara="1" rIns="68575" wrap="square" tIns="34275">
            <a:noAutofit/>
          </a:bodyPr>
          <a:lstStyle/>
          <a:p>
            <a:pPr indent="0" lvl="0" marL="0" rtl="0" algn="l">
              <a:lnSpc>
                <a:spcPct val="115000"/>
              </a:lnSpc>
              <a:spcBef>
                <a:spcPts val="0"/>
              </a:spcBef>
              <a:spcAft>
                <a:spcPts val="0"/>
              </a:spcAft>
              <a:buNone/>
            </a:pPr>
            <a:r>
              <a:rPr lang="en">
                <a:solidFill>
                  <a:srgbClr val="333333"/>
                </a:solidFill>
                <a:highlight>
                  <a:srgbClr val="FFFFFF"/>
                </a:highlight>
                <a:latin typeface="Staatliches"/>
                <a:ea typeface="Staatliches"/>
                <a:cs typeface="Staatliches"/>
                <a:sym typeface="Staatliches"/>
              </a:rPr>
              <a:t>Chuan, T. Y. (2018, January 25). Spending on seniors will go up in upcoming Budget: Indranee Rajah. Retrieved from </a:t>
            </a:r>
            <a:r>
              <a:rPr lang="en" u="sng">
                <a:solidFill>
                  <a:schemeClr val="hlink"/>
                </a:solidFill>
                <a:highlight>
                  <a:srgbClr val="FFFFFF"/>
                </a:highlight>
                <a:latin typeface="Staatliches"/>
                <a:ea typeface="Staatliches"/>
                <a:cs typeface="Staatliches"/>
                <a:sym typeface="Staatliches"/>
                <a:hlinkClick r:id="rId4"/>
              </a:rPr>
              <a:t>https://www.straitstimes.com/singapore/more-spending-on-services-for-the-elderly-in-budget-2018-indranee-rajah</a:t>
            </a:r>
            <a:r>
              <a:rPr lang="en">
                <a:solidFill>
                  <a:srgbClr val="333333"/>
                </a:solidFill>
                <a:highlight>
                  <a:srgbClr val="FFFFFF"/>
                </a:highlight>
                <a:latin typeface="Staatliches"/>
                <a:ea typeface="Staatliches"/>
                <a:cs typeface="Staatliches"/>
                <a:sym typeface="Staatliches"/>
              </a:rPr>
              <a:t>.</a:t>
            </a:r>
            <a:endParaRPr>
              <a:solidFill>
                <a:srgbClr val="333333"/>
              </a:solidFill>
              <a:highlight>
                <a:srgbClr val="FFFFFF"/>
              </a:highlight>
              <a:latin typeface="Staatliches"/>
              <a:ea typeface="Staatliches"/>
              <a:cs typeface="Staatliches"/>
              <a:sym typeface="Staatliches"/>
            </a:endParaRPr>
          </a:p>
          <a:p>
            <a:pPr indent="0" lvl="0" marL="0" rtl="0" algn="l">
              <a:lnSpc>
                <a:spcPct val="115000"/>
              </a:lnSpc>
              <a:spcBef>
                <a:spcPts val="0"/>
              </a:spcBef>
              <a:spcAft>
                <a:spcPts val="0"/>
              </a:spcAft>
              <a:buNone/>
            </a:pPr>
            <a:r>
              <a:rPr lang="en">
                <a:solidFill>
                  <a:srgbClr val="333333"/>
                </a:solidFill>
                <a:highlight>
                  <a:srgbClr val="FFFFFF"/>
                </a:highlight>
                <a:latin typeface="Staatliches"/>
                <a:ea typeface="Staatliches"/>
                <a:cs typeface="Staatliches"/>
                <a:sym typeface="Staatliches"/>
              </a:rPr>
              <a:t>Yahya, Y. (2018, January 23). More can be done to meet needs of older Singaporeans: Heng Swee Keat. Retrieved from </a:t>
            </a:r>
            <a:r>
              <a:rPr lang="en" u="sng">
                <a:solidFill>
                  <a:schemeClr val="hlink"/>
                </a:solidFill>
                <a:highlight>
                  <a:srgbClr val="FFFFFF"/>
                </a:highlight>
                <a:latin typeface="Staatliches"/>
                <a:ea typeface="Staatliches"/>
                <a:cs typeface="Staatliches"/>
                <a:sym typeface="Staatliches"/>
                <a:hlinkClick r:id="rId5"/>
              </a:rPr>
              <a:t>https://www.straitstimes.com/singapore/heng-more-can-be-done-to-meet-needs-of-older-sporeans</a:t>
            </a:r>
            <a:r>
              <a:rPr lang="en">
                <a:solidFill>
                  <a:srgbClr val="333333"/>
                </a:solidFill>
                <a:highlight>
                  <a:srgbClr val="FFFFFF"/>
                </a:highlight>
                <a:latin typeface="Staatliches"/>
                <a:ea typeface="Staatliches"/>
                <a:cs typeface="Staatliches"/>
                <a:sym typeface="Staatliches"/>
              </a:rPr>
              <a:t>.</a:t>
            </a:r>
            <a:endParaRPr>
              <a:solidFill>
                <a:srgbClr val="333333"/>
              </a:solidFill>
              <a:highlight>
                <a:srgbClr val="FFFFFF"/>
              </a:highlight>
              <a:latin typeface="Staatliches"/>
              <a:ea typeface="Staatliches"/>
              <a:cs typeface="Staatliches"/>
              <a:sym typeface="Staatliches"/>
            </a:endParaRPr>
          </a:p>
          <a:p>
            <a:pPr indent="0" lvl="0" marL="0" rtl="0" algn="l">
              <a:lnSpc>
                <a:spcPct val="115000"/>
              </a:lnSpc>
              <a:spcBef>
                <a:spcPts val="0"/>
              </a:spcBef>
              <a:spcAft>
                <a:spcPts val="0"/>
              </a:spcAft>
              <a:buNone/>
            </a:pPr>
            <a:r>
              <a:rPr lang="en">
                <a:solidFill>
                  <a:srgbClr val="333333"/>
                </a:solidFill>
                <a:highlight>
                  <a:srgbClr val="FFFFFF"/>
                </a:highlight>
                <a:latin typeface="Staatliches"/>
                <a:ea typeface="Staatliches"/>
                <a:cs typeface="Staatliches"/>
                <a:sym typeface="Staatliches"/>
              </a:rPr>
              <a:t>(n.d.). Retrieved from </a:t>
            </a:r>
            <a:r>
              <a:rPr lang="en" u="sng">
                <a:solidFill>
                  <a:schemeClr val="hlink"/>
                </a:solidFill>
                <a:highlight>
                  <a:srgbClr val="FFFFFF"/>
                </a:highlight>
                <a:latin typeface="Staatliches"/>
                <a:ea typeface="Staatliches"/>
                <a:cs typeface="Staatliches"/>
                <a:sym typeface="Staatliches"/>
                <a:hlinkClick r:id="rId6"/>
              </a:rPr>
              <a:t>https://www.google.com/search?q=subsidies+in+singapore&amp;rlz=1C1CHBF_enSG840SG840&amp;sxsrf=ACYBGNQpfChnhTYs-NrmGnlfD-8AuE2vKg:1575722861602&amp;source=lnms&amp;tbm=isch&amp;sa=X&amp;ved=2ahUKEwiDnLiLyaPmAhVSfSsKHVbAD-UQ_AUoAXoECA0QAw&amp;biw=1280&amp;bih=578#imgrc=AVqGrvsajT3w0M</a:t>
            </a:r>
            <a:r>
              <a:rPr lang="en">
                <a:solidFill>
                  <a:srgbClr val="333333"/>
                </a:solidFill>
                <a:highlight>
                  <a:srgbClr val="FFFFFF"/>
                </a:highlight>
                <a:latin typeface="Staatliches"/>
                <a:ea typeface="Staatliches"/>
                <a:cs typeface="Staatliches"/>
                <a:sym typeface="Staatliches"/>
              </a:rPr>
              <a:t>:</a:t>
            </a:r>
            <a:endParaRPr>
              <a:solidFill>
                <a:srgbClr val="333333"/>
              </a:solidFill>
              <a:highlight>
                <a:srgbClr val="FFFFFF"/>
              </a:highlight>
              <a:latin typeface="Staatliches"/>
              <a:ea typeface="Staatliches"/>
              <a:cs typeface="Staatliches"/>
              <a:sym typeface="Staatliches"/>
            </a:endParaRPr>
          </a:p>
          <a:p>
            <a:pPr indent="0" lvl="0" marL="0" rtl="0" algn="l">
              <a:lnSpc>
                <a:spcPct val="115000"/>
              </a:lnSpc>
              <a:spcBef>
                <a:spcPts val="0"/>
              </a:spcBef>
              <a:spcAft>
                <a:spcPts val="0"/>
              </a:spcAft>
              <a:buNone/>
            </a:pPr>
            <a:r>
              <a:rPr lang="en">
                <a:solidFill>
                  <a:srgbClr val="333333"/>
                </a:solidFill>
                <a:highlight>
                  <a:srgbClr val="FFFFFF"/>
                </a:highlight>
                <a:latin typeface="Staatliches"/>
                <a:ea typeface="Staatliches"/>
                <a:cs typeface="Staatliches"/>
                <a:sym typeface="Staatliches"/>
              </a:rPr>
              <a:t>Healthcare in Singapore. (n.d.). Retrieved from </a:t>
            </a:r>
            <a:r>
              <a:rPr lang="en" u="sng">
                <a:solidFill>
                  <a:schemeClr val="hlink"/>
                </a:solidFill>
                <a:highlight>
                  <a:srgbClr val="FFFFFF"/>
                </a:highlight>
                <a:latin typeface="Staatliches"/>
                <a:ea typeface="Staatliches"/>
                <a:cs typeface="Staatliches"/>
                <a:sym typeface="Staatliches"/>
                <a:hlinkClick r:id="rId7"/>
              </a:rPr>
              <a:t>https://www.guidemesingapore.com/business-guides/immigration/get-to-know-singapore/healthcare-in-singapore</a:t>
            </a:r>
            <a:r>
              <a:rPr lang="en">
                <a:solidFill>
                  <a:srgbClr val="333333"/>
                </a:solidFill>
                <a:highlight>
                  <a:srgbClr val="FFFFFF"/>
                </a:highlight>
                <a:latin typeface="Staatliches"/>
                <a:ea typeface="Staatliches"/>
                <a:cs typeface="Staatliches"/>
                <a:sym typeface="Staatliches"/>
              </a:rPr>
              <a:t>.</a:t>
            </a:r>
            <a:endParaRPr>
              <a:solidFill>
                <a:srgbClr val="333333"/>
              </a:solidFill>
              <a:highlight>
                <a:srgbClr val="FFFFFF"/>
              </a:highlight>
              <a:latin typeface="Staatliches"/>
              <a:ea typeface="Staatliches"/>
              <a:cs typeface="Staatliches"/>
              <a:sym typeface="Staatliches"/>
            </a:endParaRPr>
          </a:p>
          <a:p>
            <a:pPr indent="0" lvl="0" marL="0" rtl="0" algn="l">
              <a:lnSpc>
                <a:spcPct val="115000"/>
              </a:lnSpc>
              <a:spcBef>
                <a:spcPts val="0"/>
              </a:spcBef>
              <a:spcAft>
                <a:spcPts val="0"/>
              </a:spcAft>
              <a:buNone/>
            </a:pPr>
            <a:r>
              <a:rPr lang="en">
                <a:solidFill>
                  <a:srgbClr val="333333"/>
                </a:solidFill>
                <a:highlight>
                  <a:srgbClr val="FFFFFF"/>
                </a:highlight>
                <a:latin typeface="Staatliches"/>
                <a:ea typeface="Staatliches"/>
                <a:cs typeface="Staatliches"/>
                <a:sym typeface="Staatliches"/>
              </a:rPr>
              <a:t>Healthcare Schemes &amp; Subsidies. (n.d.). Retrieved from https://www.moh.gov.sg/cost-financing/healthcare-schemes-subsidies.</a:t>
            </a:r>
            <a:endParaRPr>
              <a:solidFill>
                <a:srgbClr val="333333"/>
              </a:solidFill>
              <a:highlight>
                <a:srgbClr val="FFFFFF"/>
              </a:highlight>
              <a:latin typeface="Staatliches"/>
              <a:ea typeface="Staatliches"/>
              <a:cs typeface="Staatliches"/>
              <a:sym typeface="Staatliches"/>
            </a:endParaRPr>
          </a:p>
          <a:p>
            <a:pPr indent="0" lvl="0" marL="0" rtl="0" algn="l">
              <a:lnSpc>
                <a:spcPct val="115000"/>
              </a:lnSpc>
              <a:spcBef>
                <a:spcPts val="0"/>
              </a:spcBef>
              <a:spcAft>
                <a:spcPts val="0"/>
              </a:spcAft>
              <a:buNone/>
            </a:pPr>
            <a:r>
              <a:rPr lang="en">
                <a:solidFill>
                  <a:srgbClr val="333333"/>
                </a:solidFill>
                <a:highlight>
                  <a:srgbClr val="FFFFFF"/>
                </a:highlight>
                <a:latin typeface="Staatliches"/>
                <a:ea typeface="Staatliches"/>
                <a:cs typeface="Staatliches"/>
                <a:sym typeface="Staatliches"/>
              </a:rPr>
              <a:t>CHAS benefits 1.2 million Singaporeans. (n.d.). Retrieved from </a:t>
            </a:r>
            <a:r>
              <a:rPr lang="en" u="sng">
                <a:solidFill>
                  <a:schemeClr val="hlink"/>
                </a:solidFill>
                <a:highlight>
                  <a:srgbClr val="FFFFFF"/>
                </a:highlight>
                <a:latin typeface="Staatliches"/>
                <a:ea typeface="Staatliches"/>
                <a:cs typeface="Staatliches"/>
                <a:sym typeface="Staatliches"/>
                <a:hlinkClick r:id="rId8"/>
              </a:rPr>
              <a:t>https://www.todayonline.com/singapore/chas-benefits-12-million-singaporeans</a:t>
            </a:r>
            <a:r>
              <a:rPr lang="en">
                <a:solidFill>
                  <a:srgbClr val="333333"/>
                </a:solidFill>
                <a:highlight>
                  <a:srgbClr val="FFFFFF"/>
                </a:highlight>
                <a:latin typeface="Staatliches"/>
                <a:ea typeface="Staatliches"/>
                <a:cs typeface="Staatliches"/>
                <a:sym typeface="Staatliches"/>
              </a:rPr>
              <a:t>.</a:t>
            </a:r>
            <a:endParaRPr>
              <a:solidFill>
                <a:srgbClr val="333333"/>
              </a:solidFill>
              <a:highlight>
                <a:srgbClr val="FFFFFF"/>
              </a:highlight>
              <a:latin typeface="Staatliches"/>
              <a:ea typeface="Staatliches"/>
              <a:cs typeface="Staatliches"/>
              <a:sym typeface="Staatliches"/>
            </a:endParaRPr>
          </a:p>
          <a:p>
            <a:pPr indent="0" lvl="0" marL="0" rtl="0" algn="l">
              <a:lnSpc>
                <a:spcPct val="115000"/>
              </a:lnSpc>
              <a:spcBef>
                <a:spcPts val="0"/>
              </a:spcBef>
              <a:spcAft>
                <a:spcPts val="0"/>
              </a:spcAft>
              <a:buNone/>
            </a:pPr>
            <a:r>
              <a:rPr lang="en">
                <a:solidFill>
                  <a:srgbClr val="333333"/>
                </a:solidFill>
                <a:highlight>
                  <a:srgbClr val="FFFFFF"/>
                </a:highlight>
                <a:latin typeface="Staatliches"/>
                <a:ea typeface="Staatliches"/>
                <a:cs typeface="Staatliches"/>
                <a:sym typeface="Staatliches"/>
              </a:rPr>
              <a:t>(MOH).</a:t>
            </a:r>
            <a:r>
              <a:rPr lang="en">
                <a:solidFill>
                  <a:srgbClr val="333333"/>
                </a:solidFill>
                <a:highlight>
                  <a:srgbClr val="FFFFFF"/>
                </a:highlight>
                <a:latin typeface="Staatliches"/>
                <a:ea typeface="Staatliches"/>
                <a:cs typeface="Staatliches"/>
                <a:sym typeface="Staatliches"/>
              </a:rPr>
              <a:t>Retrieved</a:t>
            </a:r>
            <a:r>
              <a:rPr lang="en">
                <a:solidFill>
                  <a:srgbClr val="333333"/>
                </a:solidFill>
                <a:highlight>
                  <a:srgbClr val="FFFFFF"/>
                </a:highlight>
                <a:latin typeface="Staatliches"/>
                <a:ea typeface="Staatliches"/>
                <a:cs typeface="Staatliches"/>
                <a:sym typeface="Staatliches"/>
              </a:rPr>
              <a:t> from:</a:t>
            </a:r>
            <a:r>
              <a:rPr lang="en" u="sng">
                <a:solidFill>
                  <a:schemeClr val="hlink"/>
                </a:solidFill>
                <a:latin typeface="Staatliches"/>
                <a:ea typeface="Staatliches"/>
                <a:cs typeface="Staatliches"/>
                <a:sym typeface="Staatliches"/>
                <a:hlinkClick r:id="rId9"/>
              </a:rPr>
              <a:t>https://www.moh.gov.sg/docs/librariesprovider5/resources-statistics/educational-resources/3menglish_final.pdf</a:t>
            </a:r>
            <a:endParaRPr>
              <a:solidFill>
                <a:srgbClr val="333333"/>
              </a:solidFill>
              <a:highlight>
                <a:srgbClr val="FFFFFF"/>
              </a:highlight>
              <a:latin typeface="Staatliches"/>
              <a:ea typeface="Staatliches"/>
              <a:cs typeface="Staatliches"/>
              <a:sym typeface="Staatliches"/>
            </a:endParaRPr>
          </a:p>
          <a:p>
            <a:pPr indent="0" lvl="0" marL="0" rtl="0" algn="l">
              <a:lnSpc>
                <a:spcPct val="115000"/>
              </a:lnSpc>
              <a:spcBef>
                <a:spcPts val="0"/>
              </a:spcBef>
              <a:spcAft>
                <a:spcPts val="0"/>
              </a:spcAft>
              <a:buNone/>
            </a:pPr>
            <a:r>
              <a:rPr lang="en">
                <a:solidFill>
                  <a:srgbClr val="333333"/>
                </a:solidFill>
                <a:highlight>
                  <a:srgbClr val="FFFFFF"/>
                </a:highlight>
                <a:latin typeface="Staatliches"/>
                <a:ea typeface="Staatliches"/>
                <a:cs typeface="Staatliches"/>
                <a:sym typeface="Staatliches"/>
              </a:rPr>
              <a:t>(who)Retrieved from:</a:t>
            </a:r>
            <a:r>
              <a:rPr lang="en" u="sng">
                <a:solidFill>
                  <a:schemeClr val="hlink"/>
                </a:solidFill>
                <a:latin typeface="Staatliches"/>
                <a:ea typeface="Staatliches"/>
                <a:cs typeface="Staatliches"/>
                <a:sym typeface="Staatliches"/>
                <a:hlinkClick r:id="rId10"/>
              </a:rPr>
              <a:t>https://apps.who.int/iris/bitstream/handle/10665/324835/9789241565707-eng.pdf?ua=1</a:t>
            </a:r>
            <a:endParaRPr>
              <a:solidFill>
                <a:srgbClr val="333333"/>
              </a:solidFill>
              <a:highlight>
                <a:srgbClr val="FFFFFF"/>
              </a:highlight>
              <a:latin typeface="Staatliches"/>
              <a:ea typeface="Staatliches"/>
              <a:cs typeface="Staatliches"/>
              <a:sym typeface="Staatliches"/>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345" name="Shape 345"/>
        <p:cNvGrpSpPr/>
        <p:nvPr/>
      </p:nvGrpSpPr>
      <p:grpSpPr>
        <a:xfrm>
          <a:off x="0" y="0"/>
          <a:ext cx="0" cy="0"/>
          <a:chOff x="0" y="0"/>
          <a:chExt cx="0" cy="0"/>
        </a:xfrm>
      </p:grpSpPr>
      <p:sp>
        <p:nvSpPr>
          <p:cNvPr id="346" name="Google Shape;346;p41"/>
          <p:cNvSpPr txBox="1"/>
          <p:nvPr>
            <p:ph type="title"/>
          </p:nvPr>
        </p:nvSpPr>
        <p:spPr>
          <a:xfrm>
            <a:off x="569350" y="167275"/>
            <a:ext cx="8156700" cy="922200"/>
          </a:xfrm>
          <a:prstGeom prst="rect">
            <a:avLst/>
          </a:prstGeom>
          <a:solidFill>
            <a:srgbClr val="FFFFFF"/>
          </a:solidFill>
        </p:spPr>
        <p:txBody>
          <a:bodyPr anchorCtr="0" anchor="b" bIns="34275" lIns="68575" spcFirstLastPara="1" rIns="68575" wrap="square" tIns="34275">
            <a:noAutofit/>
          </a:bodyPr>
          <a:lstStyle/>
          <a:p>
            <a:pPr indent="0" lvl="0" marL="0" rtl="0" algn="l">
              <a:spcBef>
                <a:spcPts val="0"/>
              </a:spcBef>
              <a:spcAft>
                <a:spcPts val="0"/>
              </a:spcAft>
              <a:buNone/>
            </a:pPr>
            <a:r>
              <a:rPr lang="en" sz="3600">
                <a:latin typeface="Staatliches"/>
                <a:ea typeface="Staatliches"/>
                <a:cs typeface="Staatliches"/>
                <a:sym typeface="Staatliches"/>
              </a:rPr>
              <a:t>Links </a:t>
            </a:r>
            <a:endParaRPr sz="3600">
              <a:latin typeface="Staatliches"/>
              <a:ea typeface="Staatliches"/>
              <a:cs typeface="Staatliches"/>
              <a:sym typeface="Staatliches"/>
            </a:endParaRPr>
          </a:p>
        </p:txBody>
      </p:sp>
      <p:sp>
        <p:nvSpPr>
          <p:cNvPr id="347" name="Google Shape;347;p41"/>
          <p:cNvSpPr txBox="1"/>
          <p:nvPr>
            <p:ph idx="1" type="body"/>
          </p:nvPr>
        </p:nvSpPr>
        <p:spPr>
          <a:xfrm>
            <a:off x="569350" y="1174100"/>
            <a:ext cx="8156700" cy="3799500"/>
          </a:xfrm>
          <a:prstGeom prst="rect">
            <a:avLst/>
          </a:prstGeom>
          <a:solidFill>
            <a:srgbClr val="FFFFFF"/>
          </a:solidFill>
        </p:spPr>
        <p:txBody>
          <a:bodyPr anchorCtr="0" anchor="t" bIns="34275" lIns="68575" spcFirstLastPara="1" rIns="68575" wrap="square" tIns="34275">
            <a:noAutofit/>
          </a:bodyPr>
          <a:lstStyle/>
          <a:p>
            <a:pPr indent="0" lvl="0" marL="0" rtl="0" algn="l">
              <a:lnSpc>
                <a:spcPct val="115000"/>
              </a:lnSpc>
              <a:spcBef>
                <a:spcPts val="0"/>
              </a:spcBef>
              <a:spcAft>
                <a:spcPts val="0"/>
              </a:spcAft>
              <a:buNone/>
            </a:pPr>
            <a:r>
              <a:rPr lang="en">
                <a:solidFill>
                  <a:srgbClr val="333333"/>
                </a:solidFill>
                <a:highlight>
                  <a:srgbClr val="FFFFFF"/>
                </a:highlight>
                <a:latin typeface="Staatliches"/>
                <a:ea typeface="Staatliches"/>
                <a:cs typeface="Staatliches"/>
                <a:sym typeface="Staatliches"/>
              </a:rPr>
              <a:t>Disease Burden. (n.d.). Retrieved from </a:t>
            </a:r>
            <a:r>
              <a:rPr lang="en" u="sng">
                <a:solidFill>
                  <a:schemeClr val="hlink"/>
                </a:solidFill>
                <a:highlight>
                  <a:srgbClr val="FFFFFF"/>
                </a:highlight>
                <a:latin typeface="Staatliches"/>
                <a:ea typeface="Staatliches"/>
                <a:cs typeface="Staatliches"/>
                <a:sym typeface="Staatliches"/>
                <a:hlinkClick r:id="rId4"/>
              </a:rPr>
              <a:t>https://www.moh.gov.sg/resources-statistics/singapore-health-facts/disease-burden</a:t>
            </a:r>
            <a:r>
              <a:rPr lang="en">
                <a:solidFill>
                  <a:srgbClr val="333333"/>
                </a:solidFill>
                <a:highlight>
                  <a:srgbClr val="FFFFFF"/>
                </a:highlight>
                <a:latin typeface="Staatliches"/>
                <a:ea typeface="Staatliches"/>
                <a:cs typeface="Staatliches"/>
                <a:sym typeface="Staatliches"/>
              </a:rPr>
              <a:t>.</a:t>
            </a:r>
            <a:endParaRPr>
              <a:solidFill>
                <a:srgbClr val="333333"/>
              </a:solidFill>
              <a:highlight>
                <a:srgbClr val="FFFFFF"/>
              </a:highlight>
              <a:latin typeface="Staatliches"/>
              <a:ea typeface="Staatliches"/>
              <a:cs typeface="Staatliches"/>
              <a:sym typeface="Staatliches"/>
            </a:endParaRPr>
          </a:p>
          <a:p>
            <a:pPr indent="0" lvl="0" marL="0" rtl="0" algn="l">
              <a:lnSpc>
                <a:spcPct val="115000"/>
              </a:lnSpc>
              <a:spcBef>
                <a:spcPts val="0"/>
              </a:spcBef>
              <a:spcAft>
                <a:spcPts val="0"/>
              </a:spcAft>
              <a:buNone/>
            </a:pPr>
            <a:r>
              <a:rPr lang="en">
                <a:solidFill>
                  <a:srgbClr val="333333"/>
                </a:solidFill>
                <a:highlight>
                  <a:srgbClr val="FFFFFF"/>
                </a:highlight>
                <a:latin typeface="Staatliches"/>
                <a:ea typeface="Staatliches"/>
                <a:cs typeface="Staatliches"/>
                <a:sym typeface="Staatliches"/>
              </a:rPr>
              <a:t>(n.d.). Retrieved from </a:t>
            </a:r>
            <a:r>
              <a:rPr lang="en" u="sng">
                <a:solidFill>
                  <a:schemeClr val="hlink"/>
                </a:solidFill>
                <a:highlight>
                  <a:srgbClr val="FFFFFF"/>
                </a:highlight>
                <a:latin typeface="Staatliches"/>
                <a:ea typeface="Staatliches"/>
                <a:cs typeface="Staatliches"/>
                <a:sym typeface="Staatliches"/>
                <a:hlinkClick r:id="rId5"/>
              </a:rPr>
              <a:t>https://www.bloomberg.com/news/articles/2018-09-19/u-s-near-bottom-of-health-index-hong-kong-and-singapore-at-top</a:t>
            </a:r>
            <a:r>
              <a:rPr lang="en">
                <a:solidFill>
                  <a:srgbClr val="333333"/>
                </a:solidFill>
                <a:highlight>
                  <a:srgbClr val="FFFFFF"/>
                </a:highlight>
                <a:latin typeface="Staatliches"/>
                <a:ea typeface="Staatliches"/>
                <a:cs typeface="Staatliches"/>
                <a:sym typeface="Staatliches"/>
              </a:rPr>
              <a:t>.</a:t>
            </a:r>
            <a:endParaRPr>
              <a:solidFill>
                <a:srgbClr val="333333"/>
              </a:solidFill>
              <a:highlight>
                <a:srgbClr val="FFFFFF"/>
              </a:highlight>
              <a:latin typeface="Staatliches"/>
              <a:ea typeface="Staatliches"/>
              <a:cs typeface="Staatliches"/>
              <a:sym typeface="Staatliches"/>
            </a:endParaRPr>
          </a:p>
          <a:p>
            <a:pPr indent="0" lvl="0" marL="0" rtl="0" algn="l">
              <a:lnSpc>
                <a:spcPct val="115000"/>
              </a:lnSpc>
              <a:spcBef>
                <a:spcPts val="0"/>
              </a:spcBef>
              <a:spcAft>
                <a:spcPts val="0"/>
              </a:spcAft>
              <a:buNone/>
            </a:pPr>
            <a:r>
              <a:rPr lang="en">
                <a:solidFill>
                  <a:srgbClr val="333333"/>
                </a:solidFill>
                <a:highlight>
                  <a:srgbClr val="FFFFFF"/>
                </a:highlight>
                <a:latin typeface="Staatliches"/>
                <a:ea typeface="Staatliches"/>
                <a:cs typeface="Staatliches"/>
                <a:sym typeface="Staatliches"/>
              </a:rPr>
              <a:t>Khalik, S. (2019, June 20). Singaporeans have world's longest life expectancy at 84.8 years. Retrieved from </a:t>
            </a:r>
            <a:r>
              <a:rPr lang="en" u="sng">
                <a:solidFill>
                  <a:schemeClr val="hlink"/>
                </a:solidFill>
                <a:highlight>
                  <a:srgbClr val="FFFFFF"/>
                </a:highlight>
                <a:latin typeface="Staatliches"/>
                <a:ea typeface="Staatliches"/>
                <a:cs typeface="Staatliches"/>
                <a:sym typeface="Staatliches"/>
                <a:hlinkClick r:id="rId6"/>
              </a:rPr>
              <a:t>https://www.straitstimes.com/singapore/health/singapore-tops-in-life-expectancy-at-848-years</a:t>
            </a:r>
            <a:r>
              <a:rPr lang="en">
                <a:solidFill>
                  <a:srgbClr val="333333"/>
                </a:solidFill>
                <a:highlight>
                  <a:srgbClr val="FFFFFF"/>
                </a:highlight>
                <a:latin typeface="Staatliches"/>
                <a:ea typeface="Staatliches"/>
                <a:cs typeface="Staatliches"/>
                <a:sym typeface="Staatliches"/>
              </a:rPr>
              <a:t>.</a:t>
            </a:r>
            <a:endParaRPr>
              <a:solidFill>
                <a:srgbClr val="333333"/>
              </a:solidFill>
              <a:highlight>
                <a:srgbClr val="FFFFFF"/>
              </a:highlight>
              <a:latin typeface="Staatliches"/>
              <a:ea typeface="Staatliches"/>
              <a:cs typeface="Staatliches"/>
              <a:sym typeface="Staatliches"/>
            </a:endParaRPr>
          </a:p>
          <a:p>
            <a:pPr indent="0" lvl="0" marL="0" rtl="0" algn="l">
              <a:lnSpc>
                <a:spcPct val="115000"/>
              </a:lnSpc>
              <a:spcBef>
                <a:spcPts val="0"/>
              </a:spcBef>
              <a:spcAft>
                <a:spcPts val="0"/>
              </a:spcAft>
              <a:buNone/>
            </a:pPr>
            <a:r>
              <a:rPr lang="en">
                <a:solidFill>
                  <a:srgbClr val="333333"/>
                </a:solidFill>
                <a:highlight>
                  <a:srgbClr val="FFFFFF"/>
                </a:highlight>
                <a:latin typeface="Staatliches"/>
                <a:ea typeface="Staatliches"/>
                <a:cs typeface="Staatliches"/>
                <a:sym typeface="Staatliches"/>
              </a:rPr>
              <a:t>Hays, J. (n.d.). HEALTH AND HEALTH CARE IN SINGAPORE: TECHNOLOGY, TRANSPLANTS, MEDICAL TOURISM. Retrieved from </a:t>
            </a:r>
            <a:r>
              <a:rPr lang="en" u="sng">
                <a:solidFill>
                  <a:schemeClr val="hlink"/>
                </a:solidFill>
                <a:highlight>
                  <a:srgbClr val="FFFFFF"/>
                </a:highlight>
                <a:latin typeface="Staatliches"/>
                <a:ea typeface="Staatliches"/>
                <a:cs typeface="Staatliches"/>
                <a:sym typeface="Staatliches"/>
                <a:hlinkClick r:id="rId7"/>
              </a:rPr>
              <a:t>http://factsanddetails.com/southeast-asia/Singapore/sub5_7c/entry-3774.html</a:t>
            </a:r>
            <a:r>
              <a:rPr lang="en">
                <a:solidFill>
                  <a:srgbClr val="333333"/>
                </a:solidFill>
                <a:highlight>
                  <a:srgbClr val="FFFFFF"/>
                </a:highlight>
                <a:latin typeface="Staatliches"/>
                <a:ea typeface="Staatliches"/>
                <a:cs typeface="Staatliches"/>
                <a:sym typeface="Staatliches"/>
              </a:rPr>
              <a:t>.</a:t>
            </a:r>
            <a:endParaRPr>
              <a:solidFill>
                <a:srgbClr val="333333"/>
              </a:solidFill>
              <a:highlight>
                <a:srgbClr val="FFFFFF"/>
              </a:highlight>
              <a:latin typeface="Staatliches"/>
              <a:ea typeface="Staatliches"/>
              <a:cs typeface="Staatliches"/>
              <a:sym typeface="Staatliches"/>
            </a:endParaRPr>
          </a:p>
          <a:p>
            <a:pPr indent="0" lvl="0" marL="0" rtl="0" algn="l">
              <a:lnSpc>
                <a:spcPct val="115000"/>
              </a:lnSpc>
              <a:spcBef>
                <a:spcPts val="0"/>
              </a:spcBef>
              <a:spcAft>
                <a:spcPts val="0"/>
              </a:spcAft>
              <a:buNone/>
            </a:pPr>
            <a:r>
              <a:rPr lang="en">
                <a:solidFill>
                  <a:srgbClr val="333333"/>
                </a:solidFill>
                <a:highlight>
                  <a:srgbClr val="FFFFFF"/>
                </a:highlight>
                <a:latin typeface="Staatliches"/>
                <a:ea typeface="Staatliches"/>
                <a:cs typeface="Staatliches"/>
                <a:sym typeface="Staatliches"/>
              </a:rPr>
              <a:t>Singapore 3rd in the world for life expectancy: WHO report. (n.d.). Retrieved from </a:t>
            </a:r>
            <a:r>
              <a:rPr lang="en" u="sng">
                <a:solidFill>
                  <a:schemeClr val="hlink"/>
                </a:solidFill>
                <a:highlight>
                  <a:srgbClr val="FFFFFF"/>
                </a:highlight>
                <a:latin typeface="Staatliches"/>
                <a:ea typeface="Staatliches"/>
                <a:cs typeface="Staatliches"/>
                <a:sym typeface="Staatliches"/>
                <a:hlinkClick r:id="rId8"/>
              </a:rPr>
              <a:t>https://www.todayonline.com/singapore/singapore-3rd-world-life-expectancy-who-report</a:t>
            </a:r>
            <a:r>
              <a:rPr lang="en">
                <a:solidFill>
                  <a:srgbClr val="333333"/>
                </a:solidFill>
                <a:highlight>
                  <a:srgbClr val="FFFFFF"/>
                </a:highlight>
                <a:latin typeface="Staatliches"/>
                <a:ea typeface="Staatliches"/>
                <a:cs typeface="Staatliches"/>
                <a:sym typeface="Staatliches"/>
              </a:rPr>
              <a:t>.</a:t>
            </a:r>
            <a:endParaRPr>
              <a:solidFill>
                <a:srgbClr val="333333"/>
              </a:solidFill>
              <a:highlight>
                <a:srgbClr val="FFFFFF"/>
              </a:highlight>
              <a:latin typeface="Staatliches"/>
              <a:ea typeface="Staatliches"/>
              <a:cs typeface="Staatliches"/>
              <a:sym typeface="Staatliches"/>
            </a:endParaRPr>
          </a:p>
          <a:p>
            <a:pPr indent="0" lvl="0" marL="0" rtl="0" algn="l">
              <a:lnSpc>
                <a:spcPct val="115000"/>
              </a:lnSpc>
              <a:spcBef>
                <a:spcPts val="0"/>
              </a:spcBef>
              <a:spcAft>
                <a:spcPts val="0"/>
              </a:spcAft>
              <a:buNone/>
            </a:pPr>
            <a:r>
              <a:rPr lang="en">
                <a:solidFill>
                  <a:srgbClr val="333333"/>
                </a:solidFill>
                <a:highlight>
                  <a:srgbClr val="FFFFFF"/>
                </a:highlight>
                <a:latin typeface="Staatliches"/>
                <a:ea typeface="Staatliches"/>
                <a:cs typeface="Staatliches"/>
                <a:sym typeface="Staatliches"/>
              </a:rPr>
              <a:t>Death and Life Expectancy - Latest Data. (n.d.). Retrieved from </a:t>
            </a:r>
            <a:r>
              <a:rPr lang="en" u="sng">
                <a:solidFill>
                  <a:schemeClr val="hlink"/>
                </a:solidFill>
                <a:highlight>
                  <a:srgbClr val="FFFFFF"/>
                </a:highlight>
                <a:latin typeface="Staatliches"/>
                <a:ea typeface="Staatliches"/>
                <a:cs typeface="Staatliches"/>
                <a:sym typeface="Staatliches"/>
                <a:hlinkClick r:id="rId9"/>
              </a:rPr>
              <a:t>https://www.singstat.gov.sg/find-data/search-by-theme/population/death-and-life-expectancy/latest-data#Death-and-Life-Expectancy_5f413b1e08eb4581b78738dbfbcc7764_footnote</a:t>
            </a:r>
            <a:r>
              <a:rPr lang="en">
                <a:solidFill>
                  <a:srgbClr val="333333"/>
                </a:solidFill>
                <a:highlight>
                  <a:srgbClr val="FFFFFF"/>
                </a:highlight>
                <a:latin typeface="Staatliches"/>
                <a:ea typeface="Staatliches"/>
                <a:cs typeface="Staatliches"/>
                <a:sym typeface="Staatliches"/>
              </a:rPr>
              <a:t>.</a:t>
            </a:r>
            <a:endParaRPr>
              <a:solidFill>
                <a:srgbClr val="333333"/>
              </a:solidFill>
              <a:highlight>
                <a:srgbClr val="FFFFFF"/>
              </a:highlight>
              <a:latin typeface="Staatliches"/>
              <a:ea typeface="Staatliches"/>
              <a:cs typeface="Staatliches"/>
              <a:sym typeface="Staatliches"/>
            </a:endParaRPr>
          </a:p>
          <a:p>
            <a:pPr indent="0" lvl="0" marL="0" rtl="0" algn="l">
              <a:lnSpc>
                <a:spcPct val="115000"/>
              </a:lnSpc>
              <a:spcBef>
                <a:spcPts val="0"/>
              </a:spcBef>
              <a:spcAft>
                <a:spcPts val="0"/>
              </a:spcAft>
              <a:buNone/>
            </a:pPr>
            <a:r>
              <a:rPr lang="en">
                <a:solidFill>
                  <a:srgbClr val="333333"/>
                </a:solidFill>
                <a:highlight>
                  <a:srgbClr val="FFFFFF"/>
                </a:highlight>
                <a:latin typeface="Staatliches"/>
                <a:ea typeface="Staatliches"/>
                <a:cs typeface="Staatliches"/>
                <a:sym typeface="Staatliches"/>
              </a:rPr>
              <a:t>Wong, D. (2018, October 17). Singaporeans' average life expectancy to reach 85.4 years in 2040, third-highest in the world: Study. Retrieved from </a:t>
            </a:r>
            <a:r>
              <a:rPr lang="en" u="sng">
                <a:solidFill>
                  <a:schemeClr val="hlink"/>
                </a:solidFill>
                <a:highlight>
                  <a:srgbClr val="FFFFFF"/>
                </a:highlight>
                <a:latin typeface="Staatliches"/>
                <a:ea typeface="Staatliches"/>
                <a:cs typeface="Staatliches"/>
                <a:sym typeface="Staatliches"/>
                <a:hlinkClick r:id="rId10"/>
              </a:rPr>
              <a:t>https://www.straitstimes.com/singapore/health/singaporeans-life-expectancy-to-reach-854-years-in-2040-third-highest-in-the-world</a:t>
            </a:r>
            <a:r>
              <a:rPr lang="en">
                <a:solidFill>
                  <a:srgbClr val="333333"/>
                </a:solidFill>
                <a:highlight>
                  <a:srgbClr val="FFFFFF"/>
                </a:highlight>
                <a:latin typeface="Staatliches"/>
                <a:ea typeface="Staatliches"/>
                <a:cs typeface="Staatliches"/>
                <a:sym typeface="Staatliches"/>
              </a:rPr>
              <a:t>.</a:t>
            </a:r>
            <a:endParaRPr>
              <a:solidFill>
                <a:srgbClr val="333333"/>
              </a:solidFill>
              <a:highlight>
                <a:srgbClr val="FFFFFF"/>
              </a:highlight>
              <a:latin typeface="Staatliches"/>
              <a:ea typeface="Staatliches"/>
              <a:cs typeface="Staatliches"/>
              <a:sym typeface="Staatliches"/>
            </a:endParaRPr>
          </a:p>
          <a:p>
            <a:pPr indent="0" lvl="0" marL="0" rtl="0" algn="l">
              <a:lnSpc>
                <a:spcPct val="115000"/>
              </a:lnSpc>
              <a:spcBef>
                <a:spcPts val="0"/>
              </a:spcBef>
              <a:spcAft>
                <a:spcPts val="0"/>
              </a:spcAft>
              <a:buNone/>
            </a:pPr>
            <a:r>
              <a:rPr lang="en">
                <a:solidFill>
                  <a:srgbClr val="333333"/>
                </a:solidFill>
                <a:highlight>
                  <a:srgbClr val="FFFFFF"/>
                </a:highlight>
                <a:latin typeface="Staatliches"/>
                <a:ea typeface="Staatliches"/>
                <a:cs typeface="Staatliches"/>
                <a:sym typeface="Staatliches"/>
              </a:rPr>
              <a:t>(n.d.). Retrieved from </a:t>
            </a:r>
            <a:r>
              <a:rPr lang="en" u="sng">
                <a:solidFill>
                  <a:schemeClr val="hlink"/>
                </a:solidFill>
                <a:highlight>
                  <a:srgbClr val="FFFFFF"/>
                </a:highlight>
                <a:latin typeface="Staatliches"/>
                <a:ea typeface="Staatliches"/>
                <a:cs typeface="Staatliches"/>
                <a:sym typeface="Staatliches"/>
                <a:hlinkClick r:id="rId11"/>
              </a:rPr>
              <a:t>https://www.google.com/search?q=hospital&amp;rlz=1C1CHBF_enSG840SG840&amp;sxsrf=ACYBGNQlHph-vo44e19DrhWXYHLBr68HAQ:1575117568035&amp;source=lnms&amp;tbm=isch&amp;sa=X&amp;ved=2ahUKEwjh4vyY-pHmAhXpILcAHU1HAAoQ_AUoAnoECA8QBA&amp;biw=1280&amp;bih=529#imgrc=qTn18HyWBxMmTM</a:t>
            </a:r>
            <a:r>
              <a:rPr lang="en">
                <a:solidFill>
                  <a:srgbClr val="333333"/>
                </a:solidFill>
                <a:highlight>
                  <a:srgbClr val="FFFFFF"/>
                </a:highlight>
                <a:latin typeface="Staatliches"/>
                <a:ea typeface="Staatliches"/>
                <a:cs typeface="Staatliches"/>
                <a:sym typeface="Staatliches"/>
              </a:rPr>
              <a:t>.</a:t>
            </a:r>
            <a:endParaRPr>
              <a:solidFill>
                <a:srgbClr val="333333"/>
              </a:solidFill>
              <a:highlight>
                <a:srgbClr val="FFFFFF"/>
              </a:highlight>
              <a:latin typeface="Staatliches"/>
              <a:ea typeface="Staatliches"/>
              <a:cs typeface="Staatliches"/>
              <a:sym typeface="Staatliches"/>
            </a:endParaRPr>
          </a:p>
          <a:p>
            <a:pPr indent="0" lvl="0" marL="0" rtl="0" algn="l">
              <a:lnSpc>
                <a:spcPct val="115000"/>
              </a:lnSpc>
              <a:spcBef>
                <a:spcPts val="0"/>
              </a:spcBef>
              <a:spcAft>
                <a:spcPts val="0"/>
              </a:spcAft>
              <a:buNone/>
            </a:pPr>
            <a:r>
              <a:t/>
            </a:r>
            <a:endParaRPr>
              <a:solidFill>
                <a:srgbClr val="333333"/>
              </a:solidFill>
              <a:highlight>
                <a:srgbClr val="FFFFFF"/>
              </a:highlight>
              <a:latin typeface="Staatliches"/>
              <a:ea typeface="Staatliches"/>
              <a:cs typeface="Staatliches"/>
              <a:sym typeface="Staatliches"/>
            </a:endParaRPr>
          </a:p>
          <a:p>
            <a:pPr indent="0" lvl="0" marL="0" rtl="0" algn="l">
              <a:lnSpc>
                <a:spcPct val="115000"/>
              </a:lnSpc>
              <a:spcBef>
                <a:spcPts val="0"/>
              </a:spcBef>
              <a:spcAft>
                <a:spcPts val="0"/>
              </a:spcAft>
              <a:buNone/>
            </a:pPr>
            <a:r>
              <a:t/>
            </a:r>
            <a:endParaRPr>
              <a:solidFill>
                <a:srgbClr val="333333"/>
              </a:solidFill>
              <a:highlight>
                <a:srgbClr val="FFFFFF"/>
              </a:highlight>
              <a:latin typeface="Staatliches"/>
              <a:ea typeface="Staatliches"/>
              <a:cs typeface="Staatliches"/>
              <a:sym typeface="Staatliches"/>
            </a:endParaRPr>
          </a:p>
          <a:p>
            <a:pPr indent="0" lvl="0" marL="0" rtl="0" algn="l">
              <a:lnSpc>
                <a:spcPct val="115000"/>
              </a:lnSpc>
              <a:spcBef>
                <a:spcPts val="0"/>
              </a:spcBef>
              <a:spcAft>
                <a:spcPts val="0"/>
              </a:spcAft>
              <a:buNone/>
            </a:pPr>
            <a:r>
              <a:t/>
            </a:r>
            <a:endParaRPr>
              <a:solidFill>
                <a:srgbClr val="333333"/>
              </a:solidFill>
              <a:highlight>
                <a:srgbClr val="FFFFFF"/>
              </a:highlight>
              <a:latin typeface="Staatliches"/>
              <a:ea typeface="Staatliches"/>
              <a:cs typeface="Staatliches"/>
              <a:sym typeface="Staatliches"/>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351" name="Shape 351"/>
        <p:cNvGrpSpPr/>
        <p:nvPr/>
      </p:nvGrpSpPr>
      <p:grpSpPr>
        <a:xfrm>
          <a:off x="0" y="0"/>
          <a:ext cx="0" cy="0"/>
          <a:chOff x="0" y="0"/>
          <a:chExt cx="0" cy="0"/>
        </a:xfrm>
      </p:grpSpPr>
      <p:sp>
        <p:nvSpPr>
          <p:cNvPr id="352" name="Google Shape;352;p42"/>
          <p:cNvSpPr txBox="1"/>
          <p:nvPr>
            <p:ph type="title"/>
          </p:nvPr>
        </p:nvSpPr>
        <p:spPr>
          <a:xfrm>
            <a:off x="629850" y="288300"/>
            <a:ext cx="8018100" cy="922200"/>
          </a:xfrm>
          <a:prstGeom prst="rect">
            <a:avLst/>
          </a:prstGeom>
          <a:solidFill>
            <a:srgbClr val="FFFFFF"/>
          </a:solidFill>
        </p:spPr>
        <p:txBody>
          <a:bodyPr anchorCtr="0" anchor="b" bIns="34275" lIns="68575" spcFirstLastPara="1" rIns="68575" wrap="square" tIns="34275">
            <a:noAutofit/>
          </a:bodyPr>
          <a:lstStyle/>
          <a:p>
            <a:pPr indent="0" lvl="0" marL="0" rtl="0" algn="l">
              <a:spcBef>
                <a:spcPts val="0"/>
              </a:spcBef>
              <a:spcAft>
                <a:spcPts val="0"/>
              </a:spcAft>
              <a:buNone/>
            </a:pPr>
            <a:r>
              <a:rPr lang="en" sz="3600">
                <a:latin typeface="Staatliches"/>
                <a:ea typeface="Staatliches"/>
                <a:cs typeface="Staatliches"/>
                <a:sym typeface="Staatliches"/>
              </a:rPr>
              <a:t>Links </a:t>
            </a:r>
            <a:endParaRPr sz="3600">
              <a:latin typeface="Staatliches"/>
              <a:ea typeface="Staatliches"/>
              <a:cs typeface="Staatliches"/>
              <a:sym typeface="Staatliches"/>
            </a:endParaRPr>
          </a:p>
        </p:txBody>
      </p:sp>
      <p:sp>
        <p:nvSpPr>
          <p:cNvPr id="353" name="Google Shape;353;p42"/>
          <p:cNvSpPr txBox="1"/>
          <p:nvPr>
            <p:ph idx="1" type="body"/>
          </p:nvPr>
        </p:nvSpPr>
        <p:spPr>
          <a:xfrm>
            <a:off x="629850" y="1404050"/>
            <a:ext cx="8018100" cy="3615300"/>
          </a:xfrm>
          <a:prstGeom prst="rect">
            <a:avLst/>
          </a:prstGeom>
          <a:solidFill>
            <a:srgbClr val="FFFFFF"/>
          </a:solidFill>
        </p:spPr>
        <p:txBody>
          <a:bodyPr anchorCtr="0" anchor="t" bIns="34275" lIns="68575" spcFirstLastPara="1" rIns="68575" wrap="square" tIns="34275">
            <a:noAutofit/>
          </a:bodyPr>
          <a:lstStyle/>
          <a:p>
            <a:pPr indent="0" lvl="0" marL="0" rtl="0" algn="l">
              <a:lnSpc>
                <a:spcPct val="115000"/>
              </a:lnSpc>
              <a:spcBef>
                <a:spcPts val="0"/>
              </a:spcBef>
              <a:spcAft>
                <a:spcPts val="0"/>
              </a:spcAft>
              <a:buNone/>
            </a:pPr>
            <a:r>
              <a:rPr lang="en">
                <a:solidFill>
                  <a:srgbClr val="333333"/>
                </a:solidFill>
                <a:highlight>
                  <a:srgbClr val="FFFFFF"/>
                </a:highlight>
                <a:latin typeface="Staatliches"/>
                <a:ea typeface="Staatliches"/>
                <a:cs typeface="Staatliches"/>
                <a:sym typeface="Staatliches"/>
              </a:rPr>
              <a:t>Asia Advisers Network. (n.d.). Singaporeans will struggle to afford healthcare costs of living to 100 - Study. Retrieved from </a:t>
            </a:r>
            <a:r>
              <a:rPr lang="en" u="sng">
                <a:solidFill>
                  <a:schemeClr val="hlink"/>
                </a:solidFill>
                <a:highlight>
                  <a:srgbClr val="FFFFFF"/>
                </a:highlight>
                <a:latin typeface="Staatliches"/>
                <a:ea typeface="Staatliches"/>
                <a:cs typeface="Staatliches"/>
                <a:sym typeface="Staatliches"/>
                <a:hlinkClick r:id="rId4"/>
              </a:rPr>
              <a:t>https://www.asiaadvisersnetwork.com/Article?aid=47666</a:t>
            </a:r>
            <a:r>
              <a:rPr lang="en">
                <a:solidFill>
                  <a:srgbClr val="333333"/>
                </a:solidFill>
                <a:highlight>
                  <a:srgbClr val="FFFFFF"/>
                </a:highlight>
                <a:latin typeface="Staatliches"/>
                <a:ea typeface="Staatliches"/>
                <a:cs typeface="Staatliches"/>
                <a:sym typeface="Staatliches"/>
              </a:rPr>
              <a:t>.</a:t>
            </a:r>
            <a:endParaRPr>
              <a:solidFill>
                <a:srgbClr val="333333"/>
              </a:solidFill>
              <a:highlight>
                <a:srgbClr val="FFFFFF"/>
              </a:highlight>
              <a:latin typeface="Staatliches"/>
              <a:ea typeface="Staatliches"/>
              <a:cs typeface="Staatliches"/>
              <a:sym typeface="Staatliches"/>
            </a:endParaRPr>
          </a:p>
          <a:p>
            <a:pPr indent="0" lvl="0" marL="0" rtl="0" algn="l">
              <a:lnSpc>
                <a:spcPct val="115000"/>
              </a:lnSpc>
              <a:spcBef>
                <a:spcPts val="0"/>
              </a:spcBef>
              <a:spcAft>
                <a:spcPts val="0"/>
              </a:spcAft>
              <a:buNone/>
            </a:pPr>
            <a:r>
              <a:rPr lang="en">
                <a:solidFill>
                  <a:srgbClr val="333333"/>
                </a:solidFill>
                <a:highlight>
                  <a:srgbClr val="FFFFFF"/>
                </a:highlight>
                <a:latin typeface="Staatliches"/>
                <a:ea typeface="Staatliches"/>
                <a:cs typeface="Staatliches"/>
                <a:sym typeface="Staatliches"/>
              </a:rPr>
              <a:t>Beds In Inpatient Facilities and Places In Non-Residential Long-Term Care Facilities. (n.d.). Retrieved from </a:t>
            </a:r>
            <a:r>
              <a:rPr lang="en" u="sng">
                <a:solidFill>
                  <a:schemeClr val="hlink"/>
                </a:solidFill>
                <a:highlight>
                  <a:srgbClr val="FFFFFF"/>
                </a:highlight>
                <a:latin typeface="Staatliches"/>
                <a:ea typeface="Staatliches"/>
                <a:cs typeface="Staatliches"/>
                <a:sym typeface="Staatliches"/>
                <a:hlinkClick r:id="rId5"/>
              </a:rPr>
              <a:t>https://www.moh.gov.sg/resources-statistics/singapore-health-facts/beds-in-inpatient-facilities-and-places-in-non-residential-long-term-care-facilities</a:t>
            </a:r>
            <a:r>
              <a:rPr lang="en">
                <a:solidFill>
                  <a:srgbClr val="333333"/>
                </a:solidFill>
                <a:highlight>
                  <a:srgbClr val="FFFFFF"/>
                </a:highlight>
                <a:latin typeface="Staatliches"/>
                <a:ea typeface="Staatliches"/>
                <a:cs typeface="Staatliches"/>
                <a:sym typeface="Staatliches"/>
              </a:rPr>
              <a:t>.</a:t>
            </a:r>
            <a:endParaRPr>
              <a:solidFill>
                <a:srgbClr val="333333"/>
              </a:solidFill>
              <a:highlight>
                <a:srgbClr val="FFFFFF"/>
              </a:highlight>
              <a:latin typeface="Staatliches"/>
              <a:ea typeface="Staatliches"/>
              <a:cs typeface="Staatliches"/>
              <a:sym typeface="Staatliches"/>
            </a:endParaRPr>
          </a:p>
          <a:p>
            <a:pPr indent="0" lvl="0" marL="0" rtl="0" algn="l">
              <a:lnSpc>
                <a:spcPct val="115000"/>
              </a:lnSpc>
              <a:spcBef>
                <a:spcPts val="0"/>
              </a:spcBef>
              <a:spcAft>
                <a:spcPts val="0"/>
              </a:spcAft>
              <a:buNone/>
            </a:pPr>
            <a:r>
              <a:rPr lang="en">
                <a:solidFill>
                  <a:srgbClr val="333333"/>
                </a:solidFill>
                <a:highlight>
                  <a:srgbClr val="FFFFFF"/>
                </a:highlight>
                <a:latin typeface="Staatliches"/>
                <a:ea typeface="Staatliches"/>
                <a:cs typeface="Staatliches"/>
                <a:sym typeface="Staatliches"/>
              </a:rPr>
              <a:t>(n.d.). Retrieved from </a:t>
            </a:r>
            <a:r>
              <a:rPr lang="en" u="sng">
                <a:solidFill>
                  <a:schemeClr val="hlink"/>
                </a:solidFill>
                <a:highlight>
                  <a:srgbClr val="FFFFFF"/>
                </a:highlight>
                <a:latin typeface="Staatliches"/>
                <a:ea typeface="Staatliches"/>
                <a:cs typeface="Staatliches"/>
                <a:sym typeface="Staatliches"/>
                <a:hlinkClick r:id="rId6"/>
              </a:rPr>
              <a:t>https://www.google.com/search?q=government+health&amp;rlz=1C1CHBF_enSG840SG840&amp;sxsrf=ACYBGNSLqk6VaFsVi5RzPp_CjmuKCWXC5A:1575722794228&amp;source=lnms&amp;tbm=isch&amp;sa=X&amp;ved=2ahUKEwjMgKjryKPmAhVIXSsKHcg-A_gQ_AUoAXoECA8QAw&amp;biw=1280&amp;bih=578#imgrc=P72CINxs7V6NrM</a:t>
            </a:r>
            <a:r>
              <a:rPr lang="en">
                <a:solidFill>
                  <a:srgbClr val="333333"/>
                </a:solidFill>
                <a:highlight>
                  <a:srgbClr val="FFFFFF"/>
                </a:highlight>
                <a:latin typeface="Staatliches"/>
                <a:ea typeface="Staatliches"/>
                <a:cs typeface="Staatliches"/>
                <a:sym typeface="Staatliches"/>
              </a:rPr>
              <a:t>:</a:t>
            </a:r>
            <a:endParaRPr>
              <a:solidFill>
                <a:srgbClr val="333333"/>
              </a:solidFill>
              <a:highlight>
                <a:srgbClr val="FFFFFF"/>
              </a:highlight>
              <a:latin typeface="Staatliches"/>
              <a:ea typeface="Staatliches"/>
              <a:cs typeface="Staatliches"/>
              <a:sym typeface="Staatliches"/>
            </a:endParaRPr>
          </a:p>
          <a:p>
            <a:pPr indent="0" lvl="0" marL="0" rtl="0" algn="l">
              <a:lnSpc>
                <a:spcPct val="115000"/>
              </a:lnSpc>
              <a:spcBef>
                <a:spcPts val="0"/>
              </a:spcBef>
              <a:spcAft>
                <a:spcPts val="0"/>
              </a:spcAft>
              <a:buNone/>
            </a:pPr>
            <a:r>
              <a:t/>
            </a:r>
            <a:endParaRPr>
              <a:solidFill>
                <a:srgbClr val="333333"/>
              </a:solidFill>
              <a:highlight>
                <a:srgbClr val="FFFFFF"/>
              </a:highlight>
              <a:latin typeface="Staatliches"/>
              <a:ea typeface="Staatliches"/>
              <a:cs typeface="Staatliches"/>
              <a:sym typeface="Staatliches"/>
            </a:endParaRPr>
          </a:p>
          <a:p>
            <a:pPr indent="0" lvl="0" marL="0" rtl="0" algn="l">
              <a:lnSpc>
                <a:spcPct val="115000"/>
              </a:lnSpc>
              <a:spcBef>
                <a:spcPts val="0"/>
              </a:spcBef>
              <a:spcAft>
                <a:spcPts val="0"/>
              </a:spcAft>
              <a:buNone/>
            </a:pPr>
            <a:r>
              <a:t/>
            </a:r>
            <a:endParaRPr>
              <a:solidFill>
                <a:srgbClr val="333333"/>
              </a:solidFill>
              <a:highlight>
                <a:srgbClr val="FFFFFF"/>
              </a:highlight>
              <a:latin typeface="Staatliches"/>
              <a:ea typeface="Staatliches"/>
              <a:cs typeface="Staatliches"/>
              <a:sym typeface="Staatliches"/>
            </a:endParaRPr>
          </a:p>
          <a:p>
            <a:pPr indent="0" lvl="0" marL="0" rtl="0" algn="l">
              <a:lnSpc>
                <a:spcPct val="115000"/>
              </a:lnSpc>
              <a:spcBef>
                <a:spcPts val="0"/>
              </a:spcBef>
              <a:spcAft>
                <a:spcPts val="0"/>
              </a:spcAft>
              <a:buNone/>
            </a:pPr>
            <a:r>
              <a:t/>
            </a:r>
            <a:endParaRPr>
              <a:solidFill>
                <a:srgbClr val="333333"/>
              </a:solidFill>
              <a:highlight>
                <a:srgbClr val="FFFFFF"/>
              </a:highlight>
              <a:latin typeface="Staatliches"/>
              <a:ea typeface="Staatliches"/>
              <a:cs typeface="Staatliches"/>
              <a:sym typeface="Staatliches"/>
            </a:endParaRPr>
          </a:p>
          <a:p>
            <a:pPr indent="0" lvl="0" marL="0" rtl="0" algn="l">
              <a:lnSpc>
                <a:spcPct val="115000"/>
              </a:lnSpc>
              <a:spcBef>
                <a:spcPts val="0"/>
              </a:spcBef>
              <a:spcAft>
                <a:spcPts val="0"/>
              </a:spcAft>
              <a:buNone/>
            </a:pPr>
            <a:r>
              <a:t/>
            </a:r>
            <a:endParaRPr>
              <a:solidFill>
                <a:srgbClr val="333333"/>
              </a:solidFill>
              <a:highlight>
                <a:srgbClr val="FFFFFF"/>
              </a:highlight>
              <a:latin typeface="Staatliches"/>
              <a:ea typeface="Staatliches"/>
              <a:cs typeface="Staatliches"/>
              <a:sym typeface="Staatliche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39" name="Shape 139"/>
        <p:cNvGrpSpPr/>
        <p:nvPr/>
      </p:nvGrpSpPr>
      <p:grpSpPr>
        <a:xfrm>
          <a:off x="0" y="0"/>
          <a:ext cx="0" cy="0"/>
          <a:chOff x="0" y="0"/>
          <a:chExt cx="0" cy="0"/>
        </a:xfrm>
      </p:grpSpPr>
      <p:pic>
        <p:nvPicPr>
          <p:cNvPr id="140" name="Google Shape;140;p19"/>
          <p:cNvPicPr preferRelativeResize="0"/>
          <p:nvPr/>
        </p:nvPicPr>
        <p:blipFill>
          <a:blip r:embed="rId4">
            <a:alphaModFix/>
          </a:blip>
          <a:stretch>
            <a:fillRect/>
          </a:stretch>
        </p:blipFill>
        <p:spPr>
          <a:xfrm>
            <a:off x="580350" y="1078825"/>
            <a:ext cx="6278976" cy="3864501"/>
          </a:xfrm>
          <a:prstGeom prst="rect">
            <a:avLst/>
          </a:prstGeom>
          <a:noFill/>
          <a:ln>
            <a:noFill/>
          </a:ln>
        </p:spPr>
      </p:pic>
      <p:sp>
        <p:nvSpPr>
          <p:cNvPr id="141" name="Google Shape;141;p19"/>
          <p:cNvSpPr/>
          <p:nvPr/>
        </p:nvSpPr>
        <p:spPr>
          <a:xfrm>
            <a:off x="580350" y="191261"/>
            <a:ext cx="8250000" cy="625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3000">
                <a:latin typeface="Staatliches"/>
                <a:ea typeface="Staatliches"/>
                <a:cs typeface="Staatliches"/>
                <a:sym typeface="Staatliches"/>
              </a:rPr>
              <a:t>Government health </a:t>
            </a:r>
            <a:r>
              <a:rPr lang="en" sz="3000">
                <a:latin typeface="Staatliches"/>
                <a:ea typeface="Staatliches"/>
                <a:cs typeface="Staatliches"/>
                <a:sym typeface="Staatliches"/>
              </a:rPr>
              <a:t>expenditure</a:t>
            </a:r>
            <a:r>
              <a:rPr lang="en" sz="3000">
                <a:latin typeface="Staatliches"/>
                <a:ea typeface="Staatliches"/>
                <a:cs typeface="Staatliches"/>
                <a:sym typeface="Staatliches"/>
              </a:rPr>
              <a:t> </a:t>
            </a:r>
            <a:endParaRPr sz="3000">
              <a:latin typeface="Staatliches"/>
              <a:ea typeface="Staatliches"/>
              <a:cs typeface="Staatliches"/>
              <a:sym typeface="Staatliches"/>
            </a:endParaRPr>
          </a:p>
        </p:txBody>
      </p:sp>
      <p:sp>
        <p:nvSpPr>
          <p:cNvPr id="142" name="Google Shape;142;p19"/>
          <p:cNvSpPr/>
          <p:nvPr/>
        </p:nvSpPr>
        <p:spPr>
          <a:xfrm>
            <a:off x="6764000" y="1078825"/>
            <a:ext cx="2304150" cy="3864500"/>
          </a:xfrm>
          <a:prstGeom prst="flowChartProcess">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latin typeface="Staatliches"/>
                <a:ea typeface="Staatliches"/>
                <a:cs typeface="Staatliches"/>
                <a:sym typeface="Staatliches"/>
              </a:rPr>
              <a:t>     </a:t>
            </a:r>
            <a:endParaRPr b="1" sz="1800">
              <a:latin typeface="Staatliches"/>
              <a:ea typeface="Staatliches"/>
              <a:cs typeface="Staatliches"/>
              <a:sym typeface="Staatliches"/>
            </a:endParaRPr>
          </a:p>
          <a:p>
            <a:pPr indent="0" lvl="0" marL="0" rtl="0" algn="l">
              <a:spcBef>
                <a:spcPts val="0"/>
              </a:spcBef>
              <a:spcAft>
                <a:spcPts val="0"/>
              </a:spcAft>
              <a:buNone/>
            </a:pPr>
            <a:r>
              <a:rPr b="1" lang="en" sz="1800">
                <a:latin typeface="Staatliches"/>
                <a:ea typeface="Staatliches"/>
                <a:cs typeface="Staatliches"/>
                <a:sym typeface="Staatliches"/>
              </a:rPr>
              <a:t> </a:t>
            </a:r>
            <a:r>
              <a:rPr b="1" lang="en" sz="1800" u="sng">
                <a:latin typeface="Staatliches"/>
                <a:ea typeface="Staatliches"/>
                <a:cs typeface="Staatliches"/>
                <a:sym typeface="Staatliches"/>
              </a:rPr>
              <a:t>Major</a:t>
            </a:r>
            <a:r>
              <a:rPr lang="en" sz="1800" u="sng">
                <a:latin typeface="Staatliches"/>
                <a:ea typeface="Staatliches"/>
                <a:cs typeface="Staatliches"/>
                <a:sym typeface="Staatliches"/>
              </a:rPr>
              <a:t> Factors caused</a:t>
            </a:r>
            <a:r>
              <a:rPr lang="en" sz="1800">
                <a:latin typeface="Staatliches"/>
                <a:ea typeface="Staatliches"/>
                <a:cs typeface="Staatliches"/>
                <a:sym typeface="Staatliches"/>
              </a:rPr>
              <a:t>:</a:t>
            </a:r>
            <a:endParaRPr sz="1800">
              <a:latin typeface="Staatliches"/>
              <a:ea typeface="Staatliches"/>
              <a:cs typeface="Staatliches"/>
              <a:sym typeface="Staatliches"/>
            </a:endParaRPr>
          </a:p>
          <a:p>
            <a:pPr indent="0" lvl="0" marL="457200" rtl="0" algn="l">
              <a:spcBef>
                <a:spcPts val="0"/>
              </a:spcBef>
              <a:spcAft>
                <a:spcPts val="0"/>
              </a:spcAft>
              <a:buNone/>
            </a:pPr>
            <a:r>
              <a:t/>
            </a:r>
            <a:endParaRPr sz="1600">
              <a:solidFill>
                <a:srgbClr val="FF0000"/>
              </a:solidFill>
              <a:latin typeface="Staatliches"/>
              <a:ea typeface="Staatliches"/>
              <a:cs typeface="Staatliches"/>
              <a:sym typeface="Staatliches"/>
            </a:endParaRPr>
          </a:p>
          <a:p>
            <a:pPr indent="-330200" lvl="0" marL="457200" rtl="0" algn="l">
              <a:spcBef>
                <a:spcPts val="0"/>
              </a:spcBef>
              <a:spcAft>
                <a:spcPts val="0"/>
              </a:spcAft>
              <a:buSzPts val="1600"/>
              <a:buFont typeface="Staatliches"/>
              <a:buAutoNum type="arabicPeriod"/>
            </a:pPr>
            <a:r>
              <a:rPr lang="en" sz="1600">
                <a:solidFill>
                  <a:srgbClr val="980000"/>
                </a:solidFill>
                <a:latin typeface="Staatliches"/>
                <a:ea typeface="Staatliches"/>
                <a:cs typeface="Staatliches"/>
                <a:sym typeface="Staatliches"/>
              </a:rPr>
              <a:t>Operating Expenditure</a:t>
            </a:r>
            <a:endParaRPr sz="1600">
              <a:solidFill>
                <a:srgbClr val="980000"/>
              </a:solidFill>
              <a:latin typeface="Staatliches"/>
              <a:ea typeface="Staatliches"/>
              <a:cs typeface="Staatliches"/>
              <a:sym typeface="Staatliches"/>
            </a:endParaRPr>
          </a:p>
          <a:p>
            <a:pPr indent="0" lvl="0" marL="457200" rtl="0" algn="l">
              <a:spcBef>
                <a:spcPts val="0"/>
              </a:spcBef>
              <a:spcAft>
                <a:spcPts val="0"/>
              </a:spcAft>
              <a:buClr>
                <a:schemeClr val="dk1"/>
              </a:buClr>
              <a:buSzPts val="1100"/>
              <a:buFont typeface="Arial"/>
              <a:buNone/>
            </a:pPr>
            <a:r>
              <a:rPr lang="en" sz="1600">
                <a:solidFill>
                  <a:schemeClr val="dk1"/>
                </a:solidFill>
                <a:latin typeface="Staatliches"/>
                <a:ea typeface="Staatliches"/>
                <a:cs typeface="Staatliches"/>
                <a:sym typeface="Staatliches"/>
              </a:rPr>
              <a:t>    -Medical Devices </a:t>
            </a:r>
            <a:endParaRPr sz="1600">
              <a:solidFill>
                <a:schemeClr val="dk1"/>
              </a:solidFill>
              <a:latin typeface="Staatliches"/>
              <a:ea typeface="Staatliches"/>
              <a:cs typeface="Staatliches"/>
              <a:sym typeface="Staatliches"/>
            </a:endParaRPr>
          </a:p>
          <a:p>
            <a:pPr indent="0" lvl="0" marL="0" rtl="0" algn="l">
              <a:spcBef>
                <a:spcPts val="0"/>
              </a:spcBef>
              <a:spcAft>
                <a:spcPts val="0"/>
              </a:spcAft>
              <a:buClr>
                <a:schemeClr val="dk1"/>
              </a:buClr>
              <a:buSzPts val="1100"/>
              <a:buFont typeface="Arial"/>
              <a:buNone/>
            </a:pPr>
            <a:r>
              <a:t/>
            </a:r>
            <a:endParaRPr b="1" sz="1600">
              <a:solidFill>
                <a:schemeClr val="dk1"/>
              </a:solidFill>
              <a:latin typeface="Staatliches"/>
              <a:ea typeface="Staatliches"/>
              <a:cs typeface="Staatliches"/>
              <a:sym typeface="Staatliches"/>
            </a:endParaRPr>
          </a:p>
          <a:p>
            <a:pPr indent="-330200" lvl="0" marL="457200" rtl="0" algn="l">
              <a:spcBef>
                <a:spcPts val="0"/>
              </a:spcBef>
              <a:spcAft>
                <a:spcPts val="0"/>
              </a:spcAft>
              <a:buSzPts val="1600"/>
              <a:buFont typeface="Staatliches"/>
              <a:buAutoNum type="arabicPeriod"/>
            </a:pPr>
            <a:r>
              <a:rPr lang="en" sz="1600">
                <a:solidFill>
                  <a:srgbClr val="980000"/>
                </a:solidFill>
                <a:latin typeface="Staatliches"/>
                <a:ea typeface="Staatliches"/>
                <a:cs typeface="Staatliches"/>
                <a:sym typeface="Staatliches"/>
              </a:rPr>
              <a:t>Development Expenditure</a:t>
            </a:r>
            <a:endParaRPr sz="1600">
              <a:solidFill>
                <a:srgbClr val="980000"/>
              </a:solidFill>
              <a:latin typeface="Staatliches"/>
              <a:ea typeface="Staatliches"/>
              <a:cs typeface="Staatliches"/>
              <a:sym typeface="Staatliches"/>
            </a:endParaRPr>
          </a:p>
          <a:p>
            <a:pPr indent="0" lvl="0" marL="0" rtl="0" algn="l">
              <a:spcBef>
                <a:spcPts val="0"/>
              </a:spcBef>
              <a:spcAft>
                <a:spcPts val="0"/>
              </a:spcAft>
              <a:buClr>
                <a:schemeClr val="dk1"/>
              </a:buClr>
              <a:buSzPts val="1100"/>
              <a:buFont typeface="Arial"/>
              <a:buNone/>
            </a:pPr>
            <a:r>
              <a:rPr lang="en" sz="1600">
                <a:solidFill>
                  <a:schemeClr val="dk1"/>
                </a:solidFill>
                <a:latin typeface="Staatliches"/>
                <a:ea typeface="Staatliches"/>
                <a:cs typeface="Staatliches"/>
                <a:sym typeface="Staatliches"/>
              </a:rPr>
              <a:t>                   -Medical Services</a:t>
            </a:r>
            <a:endParaRPr sz="1600">
              <a:solidFill>
                <a:schemeClr val="dk1"/>
              </a:solidFill>
              <a:latin typeface="Staatliches"/>
              <a:ea typeface="Staatliches"/>
              <a:cs typeface="Staatliches"/>
              <a:sym typeface="Staatliches"/>
            </a:endParaRPr>
          </a:p>
          <a:p>
            <a:pPr indent="0" lvl="0" marL="0" rtl="0" algn="l">
              <a:spcBef>
                <a:spcPts val="0"/>
              </a:spcBef>
              <a:spcAft>
                <a:spcPts val="0"/>
              </a:spcAft>
              <a:buClr>
                <a:schemeClr val="dk1"/>
              </a:buClr>
              <a:buSzPts val="1100"/>
              <a:buFont typeface="Arial"/>
              <a:buNone/>
            </a:pPr>
            <a:r>
              <a:rPr lang="en" sz="1600">
                <a:solidFill>
                  <a:schemeClr val="dk1"/>
                </a:solidFill>
                <a:latin typeface="Staatliches"/>
                <a:ea typeface="Staatliches"/>
                <a:cs typeface="Staatliches"/>
                <a:sym typeface="Staatliches"/>
              </a:rPr>
              <a:t>                  -Manpower </a:t>
            </a:r>
            <a:endParaRPr sz="1600">
              <a:solidFill>
                <a:schemeClr val="dk1"/>
              </a:solidFill>
              <a:latin typeface="Staatliches"/>
              <a:ea typeface="Staatliches"/>
              <a:cs typeface="Staatliches"/>
              <a:sym typeface="Staatliches"/>
            </a:endParaRPr>
          </a:p>
          <a:p>
            <a:pPr indent="0" lvl="0" marL="0" rtl="0" algn="l">
              <a:spcBef>
                <a:spcPts val="0"/>
              </a:spcBef>
              <a:spcAft>
                <a:spcPts val="0"/>
              </a:spcAft>
              <a:buClr>
                <a:schemeClr val="dk1"/>
              </a:buClr>
              <a:buSzPts val="1100"/>
              <a:buFont typeface="Arial"/>
              <a:buNone/>
            </a:pPr>
            <a:r>
              <a:rPr lang="en" sz="1600">
                <a:solidFill>
                  <a:schemeClr val="dk1"/>
                </a:solidFill>
                <a:latin typeface="Staatliches"/>
                <a:ea typeface="Staatliches"/>
                <a:cs typeface="Staatliches"/>
                <a:sym typeface="Staatliches"/>
              </a:rPr>
              <a:t>                  -Infrastructure </a:t>
            </a:r>
            <a:endParaRPr sz="1600">
              <a:solidFill>
                <a:schemeClr val="dk1"/>
              </a:solidFill>
              <a:latin typeface="Staatliches"/>
              <a:ea typeface="Staatliches"/>
              <a:cs typeface="Staatliches"/>
              <a:sym typeface="Staatliches"/>
            </a:endParaRPr>
          </a:p>
          <a:p>
            <a:pPr indent="0" lvl="0" marL="0" rtl="0" algn="l">
              <a:spcBef>
                <a:spcPts val="0"/>
              </a:spcBef>
              <a:spcAft>
                <a:spcPts val="0"/>
              </a:spcAft>
              <a:buClr>
                <a:schemeClr val="dk1"/>
              </a:buClr>
              <a:buSzPts val="1100"/>
              <a:buFont typeface="Arial"/>
              <a:buNone/>
            </a:pPr>
            <a:r>
              <a:rPr lang="en" sz="1600">
                <a:solidFill>
                  <a:schemeClr val="dk1"/>
                </a:solidFill>
                <a:latin typeface="Staatliches"/>
                <a:ea typeface="Staatliches"/>
                <a:cs typeface="Staatliches"/>
                <a:sym typeface="Staatliches"/>
              </a:rPr>
              <a:t>                  -Investors </a:t>
            </a:r>
            <a:endParaRPr sz="1600">
              <a:solidFill>
                <a:schemeClr val="dk1"/>
              </a:solidFill>
              <a:latin typeface="Staatliches"/>
              <a:ea typeface="Staatliches"/>
              <a:cs typeface="Staatliches"/>
              <a:sym typeface="Staatliches"/>
            </a:endParaRPr>
          </a:p>
          <a:p>
            <a:pPr indent="0" lvl="0" marL="0" rtl="0" algn="l">
              <a:spcBef>
                <a:spcPts val="0"/>
              </a:spcBef>
              <a:spcAft>
                <a:spcPts val="0"/>
              </a:spcAft>
              <a:buClr>
                <a:schemeClr val="dk1"/>
              </a:buClr>
              <a:buSzPts val="1100"/>
              <a:buFont typeface="Arial"/>
              <a:buNone/>
            </a:pPr>
            <a:r>
              <a:rPr lang="en" sz="1600">
                <a:solidFill>
                  <a:schemeClr val="dk1"/>
                </a:solidFill>
                <a:latin typeface="Staatliches"/>
                <a:ea typeface="Staatliches"/>
                <a:cs typeface="Staatliches"/>
                <a:sym typeface="Staatliches"/>
              </a:rPr>
              <a:t>                  - Subsidies</a:t>
            </a:r>
            <a:endParaRPr sz="1600">
              <a:solidFill>
                <a:schemeClr val="dk1"/>
              </a:solidFill>
              <a:latin typeface="Staatliches"/>
              <a:ea typeface="Staatliches"/>
              <a:cs typeface="Staatliches"/>
              <a:sym typeface="Staatliches"/>
            </a:endParaRPr>
          </a:p>
          <a:p>
            <a:pPr indent="0" lvl="0" marL="0" rtl="0" algn="l">
              <a:spcBef>
                <a:spcPts val="0"/>
              </a:spcBef>
              <a:spcAft>
                <a:spcPts val="0"/>
              </a:spcAft>
              <a:buClr>
                <a:schemeClr val="dk1"/>
              </a:buClr>
              <a:buSzPts val="1100"/>
              <a:buFont typeface="Arial"/>
              <a:buNone/>
            </a:pPr>
            <a:r>
              <a:rPr lang="en" sz="1600">
                <a:solidFill>
                  <a:schemeClr val="dk1"/>
                </a:solidFill>
                <a:latin typeface="Staatliches"/>
                <a:ea typeface="Staatliches"/>
                <a:cs typeface="Staatliches"/>
                <a:sym typeface="Staatliches"/>
              </a:rPr>
              <a:t>                 -Ageing Population</a:t>
            </a:r>
            <a:endParaRPr sz="1600">
              <a:solidFill>
                <a:schemeClr val="dk1"/>
              </a:solidFill>
              <a:latin typeface="Staatliches"/>
              <a:ea typeface="Staatliches"/>
              <a:cs typeface="Staatliches"/>
              <a:sym typeface="Staatliches"/>
            </a:endParaRPr>
          </a:p>
          <a:p>
            <a:pPr indent="0" lvl="0" marL="0" rtl="0" algn="l">
              <a:spcBef>
                <a:spcPts val="0"/>
              </a:spcBef>
              <a:spcAft>
                <a:spcPts val="0"/>
              </a:spcAft>
              <a:buNone/>
            </a:pPr>
            <a:r>
              <a:t/>
            </a:r>
            <a:endParaRPr sz="1600">
              <a:latin typeface="Staatliches"/>
              <a:ea typeface="Staatliches"/>
              <a:cs typeface="Staatliches"/>
              <a:sym typeface="Staatliche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0"/>
                                        </p:tgtEl>
                                        <p:attrNameLst>
                                          <p:attrName>style.visibility</p:attrName>
                                        </p:attrNameLst>
                                      </p:cBhvr>
                                      <p:to>
                                        <p:strVal val="visible"/>
                                      </p:to>
                                    </p:set>
                                    <p:animEffect filter="fade" transition="in">
                                      <p:cBhvr>
                                        <p:cTn dur="1000"/>
                                        <p:tgtEl>
                                          <p:spTgt spid="14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2"/>
                                        </p:tgtEl>
                                        <p:attrNameLst>
                                          <p:attrName>style.visibility</p:attrName>
                                        </p:attrNameLst>
                                      </p:cBhvr>
                                      <p:to>
                                        <p:strVal val="visible"/>
                                      </p:to>
                                    </p:set>
                                    <p:animEffect filter="fade" transition="in">
                                      <p:cBhvr>
                                        <p:cTn dur="1000"/>
                                        <p:tgtEl>
                                          <p:spTgt spid="14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2">
                                            <p:txEl>
                                              <p:pRg end="0" st="0"/>
                                            </p:txEl>
                                          </p:spTgt>
                                        </p:tgtEl>
                                        <p:attrNameLst>
                                          <p:attrName>style.visibility</p:attrName>
                                        </p:attrNameLst>
                                      </p:cBhvr>
                                      <p:to>
                                        <p:strVal val="visible"/>
                                      </p:to>
                                    </p:set>
                                    <p:animEffect filter="fade" transition="in">
                                      <p:cBhvr>
                                        <p:cTn dur="1000"/>
                                        <p:tgtEl>
                                          <p:spTgt spid="14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2">
                                            <p:txEl>
                                              <p:pRg end="1" st="1"/>
                                            </p:txEl>
                                          </p:spTgt>
                                        </p:tgtEl>
                                        <p:attrNameLst>
                                          <p:attrName>style.visibility</p:attrName>
                                        </p:attrNameLst>
                                      </p:cBhvr>
                                      <p:to>
                                        <p:strVal val="visible"/>
                                      </p:to>
                                    </p:set>
                                    <p:animEffect filter="fade" transition="in">
                                      <p:cBhvr>
                                        <p:cTn dur="1000"/>
                                        <p:tgtEl>
                                          <p:spTgt spid="14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2">
                                            <p:txEl>
                                              <p:pRg end="2" st="2"/>
                                            </p:txEl>
                                          </p:spTgt>
                                        </p:tgtEl>
                                        <p:attrNameLst>
                                          <p:attrName>style.visibility</p:attrName>
                                        </p:attrNameLst>
                                      </p:cBhvr>
                                      <p:to>
                                        <p:strVal val="visible"/>
                                      </p:to>
                                    </p:set>
                                    <p:animEffect filter="fade" transition="in">
                                      <p:cBhvr>
                                        <p:cTn dur="1000"/>
                                        <p:tgtEl>
                                          <p:spTgt spid="142">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2">
                                            <p:txEl>
                                              <p:pRg end="3" st="3"/>
                                            </p:txEl>
                                          </p:spTgt>
                                        </p:tgtEl>
                                        <p:attrNameLst>
                                          <p:attrName>style.visibility</p:attrName>
                                        </p:attrNameLst>
                                      </p:cBhvr>
                                      <p:to>
                                        <p:strVal val="visible"/>
                                      </p:to>
                                    </p:set>
                                    <p:animEffect filter="fade" transition="in">
                                      <p:cBhvr>
                                        <p:cTn dur="1000"/>
                                        <p:tgtEl>
                                          <p:spTgt spid="142">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2">
                                            <p:txEl>
                                              <p:pRg end="4" st="4"/>
                                            </p:txEl>
                                          </p:spTgt>
                                        </p:tgtEl>
                                        <p:attrNameLst>
                                          <p:attrName>style.visibility</p:attrName>
                                        </p:attrNameLst>
                                      </p:cBhvr>
                                      <p:to>
                                        <p:strVal val="visible"/>
                                      </p:to>
                                    </p:set>
                                    <p:animEffect filter="fade" transition="in">
                                      <p:cBhvr>
                                        <p:cTn dur="1000"/>
                                        <p:tgtEl>
                                          <p:spTgt spid="142">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2">
                                            <p:txEl>
                                              <p:pRg end="5" st="5"/>
                                            </p:txEl>
                                          </p:spTgt>
                                        </p:tgtEl>
                                        <p:attrNameLst>
                                          <p:attrName>style.visibility</p:attrName>
                                        </p:attrNameLst>
                                      </p:cBhvr>
                                      <p:to>
                                        <p:strVal val="visible"/>
                                      </p:to>
                                    </p:set>
                                    <p:animEffect filter="fade" transition="in">
                                      <p:cBhvr>
                                        <p:cTn dur="1000"/>
                                        <p:tgtEl>
                                          <p:spTgt spid="142">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2">
                                            <p:txEl>
                                              <p:pRg end="6" st="6"/>
                                            </p:txEl>
                                          </p:spTgt>
                                        </p:tgtEl>
                                        <p:attrNameLst>
                                          <p:attrName>style.visibility</p:attrName>
                                        </p:attrNameLst>
                                      </p:cBhvr>
                                      <p:to>
                                        <p:strVal val="visible"/>
                                      </p:to>
                                    </p:set>
                                    <p:animEffect filter="fade" transition="in">
                                      <p:cBhvr>
                                        <p:cTn dur="1000"/>
                                        <p:tgtEl>
                                          <p:spTgt spid="142">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2">
                                            <p:txEl>
                                              <p:pRg end="7" st="7"/>
                                            </p:txEl>
                                          </p:spTgt>
                                        </p:tgtEl>
                                        <p:attrNameLst>
                                          <p:attrName>style.visibility</p:attrName>
                                        </p:attrNameLst>
                                      </p:cBhvr>
                                      <p:to>
                                        <p:strVal val="visible"/>
                                      </p:to>
                                    </p:set>
                                    <p:animEffect filter="fade" transition="in">
                                      <p:cBhvr>
                                        <p:cTn dur="1000"/>
                                        <p:tgtEl>
                                          <p:spTgt spid="142">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2">
                                            <p:txEl>
                                              <p:pRg end="8" st="8"/>
                                            </p:txEl>
                                          </p:spTgt>
                                        </p:tgtEl>
                                        <p:attrNameLst>
                                          <p:attrName>style.visibility</p:attrName>
                                        </p:attrNameLst>
                                      </p:cBhvr>
                                      <p:to>
                                        <p:strVal val="visible"/>
                                      </p:to>
                                    </p:set>
                                    <p:animEffect filter="fade" transition="in">
                                      <p:cBhvr>
                                        <p:cTn dur="1000"/>
                                        <p:tgtEl>
                                          <p:spTgt spid="142">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2">
                                            <p:txEl>
                                              <p:pRg end="9" st="9"/>
                                            </p:txEl>
                                          </p:spTgt>
                                        </p:tgtEl>
                                        <p:attrNameLst>
                                          <p:attrName>style.visibility</p:attrName>
                                        </p:attrNameLst>
                                      </p:cBhvr>
                                      <p:to>
                                        <p:strVal val="visible"/>
                                      </p:to>
                                    </p:set>
                                    <p:animEffect filter="fade" transition="in">
                                      <p:cBhvr>
                                        <p:cTn dur="1000"/>
                                        <p:tgtEl>
                                          <p:spTgt spid="142">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2">
                                            <p:txEl>
                                              <p:pRg end="10" st="10"/>
                                            </p:txEl>
                                          </p:spTgt>
                                        </p:tgtEl>
                                        <p:attrNameLst>
                                          <p:attrName>style.visibility</p:attrName>
                                        </p:attrNameLst>
                                      </p:cBhvr>
                                      <p:to>
                                        <p:strVal val="visible"/>
                                      </p:to>
                                    </p:set>
                                    <p:animEffect filter="fade" transition="in">
                                      <p:cBhvr>
                                        <p:cTn dur="1000"/>
                                        <p:tgtEl>
                                          <p:spTgt spid="142">
                                            <p:txEl>
                                              <p:pRg end="10" st="1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2">
                                            <p:txEl>
                                              <p:pRg end="11" st="11"/>
                                            </p:txEl>
                                          </p:spTgt>
                                        </p:tgtEl>
                                        <p:attrNameLst>
                                          <p:attrName>style.visibility</p:attrName>
                                        </p:attrNameLst>
                                      </p:cBhvr>
                                      <p:to>
                                        <p:strVal val="visible"/>
                                      </p:to>
                                    </p:set>
                                    <p:animEffect filter="fade" transition="in">
                                      <p:cBhvr>
                                        <p:cTn dur="1000"/>
                                        <p:tgtEl>
                                          <p:spTgt spid="142">
                                            <p:txEl>
                                              <p:pRg end="11" st="1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2">
                                            <p:txEl>
                                              <p:pRg end="12" st="12"/>
                                            </p:txEl>
                                          </p:spTgt>
                                        </p:tgtEl>
                                        <p:attrNameLst>
                                          <p:attrName>style.visibility</p:attrName>
                                        </p:attrNameLst>
                                      </p:cBhvr>
                                      <p:to>
                                        <p:strVal val="visible"/>
                                      </p:to>
                                    </p:set>
                                    <p:animEffect filter="fade" transition="in">
                                      <p:cBhvr>
                                        <p:cTn dur="1000"/>
                                        <p:tgtEl>
                                          <p:spTgt spid="142">
                                            <p:txEl>
                                              <p:pRg end="12" st="1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2">
                                            <p:txEl>
                                              <p:pRg end="13" st="13"/>
                                            </p:txEl>
                                          </p:spTgt>
                                        </p:tgtEl>
                                        <p:attrNameLst>
                                          <p:attrName>style.visibility</p:attrName>
                                        </p:attrNameLst>
                                      </p:cBhvr>
                                      <p:to>
                                        <p:strVal val="visible"/>
                                      </p:to>
                                    </p:set>
                                    <p:animEffect filter="fade" transition="in">
                                      <p:cBhvr>
                                        <p:cTn dur="1000"/>
                                        <p:tgtEl>
                                          <p:spTgt spid="142">
                                            <p:txEl>
                                              <p:pRg end="13" st="1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46" name="Shape 146"/>
        <p:cNvGrpSpPr/>
        <p:nvPr/>
      </p:nvGrpSpPr>
      <p:grpSpPr>
        <a:xfrm>
          <a:off x="0" y="0"/>
          <a:ext cx="0" cy="0"/>
          <a:chOff x="0" y="0"/>
          <a:chExt cx="0" cy="0"/>
        </a:xfrm>
      </p:grpSpPr>
      <p:sp>
        <p:nvSpPr>
          <p:cNvPr id="147" name="Google Shape;147;p20"/>
          <p:cNvSpPr txBox="1"/>
          <p:nvPr>
            <p:ph type="title"/>
          </p:nvPr>
        </p:nvSpPr>
        <p:spPr>
          <a:xfrm>
            <a:off x="628650" y="273850"/>
            <a:ext cx="7805700" cy="6672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34275" lIns="68575" spcFirstLastPara="1" rIns="68575" wrap="square" tIns="34275">
            <a:noAutofit/>
          </a:bodyPr>
          <a:lstStyle/>
          <a:p>
            <a:pPr indent="0" lvl="0" marL="0" rtl="0" algn="l">
              <a:spcBef>
                <a:spcPts val="0"/>
              </a:spcBef>
              <a:spcAft>
                <a:spcPts val="0"/>
              </a:spcAft>
              <a:buNone/>
            </a:pPr>
            <a:r>
              <a:rPr lang="en">
                <a:latin typeface="Staatliches"/>
                <a:ea typeface="Staatliches"/>
                <a:cs typeface="Staatliches"/>
                <a:sym typeface="Staatliches"/>
              </a:rPr>
              <a:t>Subsidies</a:t>
            </a:r>
            <a:r>
              <a:rPr lang="en">
                <a:solidFill>
                  <a:srgbClr val="FF0000"/>
                </a:solidFill>
                <a:latin typeface="Staatliches"/>
                <a:ea typeface="Staatliches"/>
                <a:cs typeface="Staatliches"/>
                <a:sym typeface="Staatliches"/>
              </a:rPr>
              <a:t> (Medisheild)</a:t>
            </a:r>
            <a:endParaRPr>
              <a:solidFill>
                <a:srgbClr val="FF0000"/>
              </a:solidFill>
              <a:latin typeface="Staatliches"/>
              <a:ea typeface="Staatliches"/>
              <a:cs typeface="Staatliches"/>
              <a:sym typeface="Staatliches"/>
            </a:endParaRPr>
          </a:p>
        </p:txBody>
      </p:sp>
      <p:pic>
        <p:nvPicPr>
          <p:cNvPr id="148" name="Google Shape;148;p20"/>
          <p:cNvPicPr preferRelativeResize="0"/>
          <p:nvPr/>
        </p:nvPicPr>
        <p:blipFill>
          <a:blip r:embed="rId4">
            <a:alphaModFix/>
          </a:blip>
          <a:stretch>
            <a:fillRect/>
          </a:stretch>
        </p:blipFill>
        <p:spPr>
          <a:xfrm>
            <a:off x="5247400" y="1271325"/>
            <a:ext cx="876701" cy="836549"/>
          </a:xfrm>
          <a:prstGeom prst="rect">
            <a:avLst/>
          </a:prstGeom>
          <a:noFill/>
          <a:ln>
            <a:noFill/>
          </a:ln>
        </p:spPr>
      </p:pic>
      <p:pic>
        <p:nvPicPr>
          <p:cNvPr id="149" name="Google Shape;149;p20"/>
          <p:cNvPicPr preferRelativeResize="0"/>
          <p:nvPr/>
        </p:nvPicPr>
        <p:blipFill>
          <a:blip r:embed="rId5">
            <a:alphaModFix/>
          </a:blip>
          <a:stretch>
            <a:fillRect/>
          </a:stretch>
        </p:blipFill>
        <p:spPr>
          <a:xfrm>
            <a:off x="5247400" y="2205575"/>
            <a:ext cx="836525" cy="832822"/>
          </a:xfrm>
          <a:prstGeom prst="rect">
            <a:avLst/>
          </a:prstGeom>
          <a:noFill/>
          <a:ln>
            <a:noFill/>
          </a:ln>
        </p:spPr>
      </p:pic>
      <p:pic>
        <p:nvPicPr>
          <p:cNvPr id="150" name="Google Shape;150;p20"/>
          <p:cNvPicPr preferRelativeResize="0"/>
          <p:nvPr/>
        </p:nvPicPr>
        <p:blipFill>
          <a:blip r:embed="rId6">
            <a:alphaModFix/>
          </a:blip>
          <a:stretch>
            <a:fillRect/>
          </a:stretch>
        </p:blipFill>
        <p:spPr>
          <a:xfrm>
            <a:off x="5247411" y="3136100"/>
            <a:ext cx="836526" cy="836547"/>
          </a:xfrm>
          <a:prstGeom prst="rect">
            <a:avLst/>
          </a:prstGeom>
          <a:noFill/>
          <a:ln>
            <a:noFill/>
          </a:ln>
        </p:spPr>
      </p:pic>
      <p:sp>
        <p:nvSpPr>
          <p:cNvPr id="151" name="Google Shape;151;p20"/>
          <p:cNvSpPr txBox="1"/>
          <p:nvPr/>
        </p:nvSpPr>
        <p:spPr>
          <a:xfrm>
            <a:off x="6036050" y="1275000"/>
            <a:ext cx="2739000" cy="8328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980000"/>
                </a:solidFill>
                <a:latin typeface="Staatliches"/>
                <a:ea typeface="Staatliches"/>
                <a:cs typeface="Staatliches"/>
                <a:sym typeface="Staatliches"/>
              </a:rPr>
              <a:t>Graph</a:t>
            </a:r>
            <a:endParaRPr sz="1800">
              <a:solidFill>
                <a:srgbClr val="980000"/>
              </a:solidFill>
              <a:latin typeface="Staatliches"/>
              <a:ea typeface="Staatliches"/>
              <a:cs typeface="Staatliches"/>
              <a:sym typeface="Staatliches"/>
            </a:endParaRPr>
          </a:p>
          <a:p>
            <a:pPr indent="-317500" lvl="0" marL="457200" rtl="0" algn="l">
              <a:spcBef>
                <a:spcPts val="0"/>
              </a:spcBef>
              <a:spcAft>
                <a:spcPts val="0"/>
              </a:spcAft>
              <a:buSzPts val="1400"/>
              <a:buFont typeface="Staatliches"/>
              <a:buChar char="●"/>
            </a:pPr>
            <a:r>
              <a:rPr lang="en">
                <a:latin typeface="Staatliches"/>
                <a:ea typeface="Staatliches"/>
                <a:cs typeface="Staatliches"/>
                <a:sym typeface="Staatliches"/>
              </a:rPr>
              <a:t>Increasing trend</a:t>
            </a:r>
            <a:endParaRPr>
              <a:latin typeface="Staatliches"/>
              <a:ea typeface="Staatliches"/>
              <a:cs typeface="Staatliches"/>
              <a:sym typeface="Staatliches"/>
            </a:endParaRPr>
          </a:p>
          <a:p>
            <a:pPr indent="-317500" lvl="0" marL="457200" rtl="0" algn="l">
              <a:spcBef>
                <a:spcPts val="0"/>
              </a:spcBef>
              <a:spcAft>
                <a:spcPts val="0"/>
              </a:spcAft>
              <a:buSzPts val="1400"/>
              <a:buFont typeface="Staatliches"/>
              <a:buChar char="●"/>
            </a:pPr>
            <a:r>
              <a:rPr lang="en">
                <a:latin typeface="Staatliches"/>
                <a:ea typeface="Staatliches"/>
                <a:cs typeface="Staatliches"/>
                <a:sym typeface="Staatliches"/>
              </a:rPr>
              <a:t>Abnormalities</a:t>
            </a:r>
            <a:r>
              <a:rPr lang="en">
                <a:latin typeface="Staatliches"/>
                <a:ea typeface="Staatliches"/>
                <a:cs typeface="Staatliches"/>
                <a:sym typeface="Staatliches"/>
              </a:rPr>
              <a:t> </a:t>
            </a:r>
            <a:endParaRPr>
              <a:latin typeface="Staatliches"/>
              <a:ea typeface="Staatliches"/>
              <a:cs typeface="Staatliches"/>
              <a:sym typeface="Staatliches"/>
            </a:endParaRPr>
          </a:p>
        </p:txBody>
      </p:sp>
      <p:sp>
        <p:nvSpPr>
          <p:cNvPr id="152" name="Google Shape;152;p20"/>
          <p:cNvSpPr txBox="1"/>
          <p:nvPr/>
        </p:nvSpPr>
        <p:spPr>
          <a:xfrm>
            <a:off x="6036050" y="2205550"/>
            <a:ext cx="2739000" cy="8328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980000"/>
                </a:solidFill>
                <a:latin typeface="Staatliches"/>
                <a:ea typeface="Staatliches"/>
                <a:cs typeface="Staatliches"/>
                <a:sym typeface="Staatliches"/>
              </a:rPr>
              <a:t>Comparison</a:t>
            </a:r>
            <a:endParaRPr sz="1800">
              <a:solidFill>
                <a:srgbClr val="980000"/>
              </a:solidFill>
              <a:latin typeface="Staatliches"/>
              <a:ea typeface="Staatliches"/>
              <a:cs typeface="Staatliches"/>
              <a:sym typeface="Staatliches"/>
            </a:endParaRPr>
          </a:p>
          <a:p>
            <a:pPr indent="-317500" lvl="0" marL="457200" rtl="0" algn="l">
              <a:spcBef>
                <a:spcPts val="0"/>
              </a:spcBef>
              <a:spcAft>
                <a:spcPts val="0"/>
              </a:spcAft>
              <a:buClr>
                <a:schemeClr val="dk1"/>
              </a:buClr>
              <a:buSzPts val="1400"/>
              <a:buFont typeface="Staatliches"/>
              <a:buChar char="●"/>
            </a:pPr>
            <a:r>
              <a:rPr lang="en">
                <a:solidFill>
                  <a:schemeClr val="dk1"/>
                </a:solidFill>
                <a:latin typeface="Staatliches"/>
                <a:ea typeface="Staatliches"/>
                <a:cs typeface="Staatliches"/>
                <a:sym typeface="Staatliches"/>
              </a:rPr>
              <a:t>Age= Subsidies Given </a:t>
            </a:r>
            <a:endParaRPr>
              <a:solidFill>
                <a:schemeClr val="dk1"/>
              </a:solidFill>
              <a:latin typeface="Staatliches"/>
              <a:ea typeface="Staatliches"/>
              <a:cs typeface="Staatliches"/>
              <a:sym typeface="Staatliches"/>
            </a:endParaRPr>
          </a:p>
          <a:p>
            <a:pPr indent="-317500" lvl="0" marL="457200" rtl="0" algn="l">
              <a:spcBef>
                <a:spcPts val="0"/>
              </a:spcBef>
              <a:spcAft>
                <a:spcPts val="0"/>
              </a:spcAft>
              <a:buClr>
                <a:schemeClr val="dk1"/>
              </a:buClr>
              <a:buSzPts val="1400"/>
              <a:buFont typeface="Staatliches"/>
              <a:buChar char="●"/>
            </a:pPr>
            <a:r>
              <a:rPr lang="en">
                <a:solidFill>
                  <a:schemeClr val="dk1"/>
                </a:solidFill>
                <a:latin typeface="Staatliches"/>
                <a:ea typeface="Staatliches"/>
                <a:cs typeface="Staatliches"/>
                <a:sym typeface="Staatliches"/>
              </a:rPr>
              <a:t>%  of each income groups </a:t>
            </a:r>
            <a:endParaRPr>
              <a:solidFill>
                <a:schemeClr val="dk1"/>
              </a:solidFill>
              <a:latin typeface="Staatliches"/>
              <a:ea typeface="Staatliches"/>
              <a:cs typeface="Staatliches"/>
              <a:sym typeface="Staatliches"/>
            </a:endParaRPr>
          </a:p>
        </p:txBody>
      </p:sp>
      <p:sp>
        <p:nvSpPr>
          <p:cNvPr id="153" name="Google Shape;153;p20"/>
          <p:cNvSpPr txBox="1"/>
          <p:nvPr/>
        </p:nvSpPr>
        <p:spPr>
          <a:xfrm>
            <a:off x="5988200" y="3136100"/>
            <a:ext cx="2787000" cy="8364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980000"/>
                </a:solidFill>
                <a:latin typeface="Staatliches"/>
                <a:ea typeface="Staatliches"/>
                <a:cs typeface="Staatliches"/>
                <a:sym typeface="Staatliches"/>
              </a:rPr>
              <a:t>Income groups (benefits) </a:t>
            </a:r>
            <a:endParaRPr sz="1800">
              <a:solidFill>
                <a:srgbClr val="980000"/>
              </a:solidFill>
              <a:latin typeface="Staatliches"/>
              <a:ea typeface="Staatliches"/>
              <a:cs typeface="Staatliches"/>
              <a:sym typeface="Staatliches"/>
            </a:endParaRPr>
          </a:p>
          <a:p>
            <a:pPr indent="-317500" lvl="0" marL="457200" rtl="0" algn="l">
              <a:spcBef>
                <a:spcPts val="0"/>
              </a:spcBef>
              <a:spcAft>
                <a:spcPts val="0"/>
              </a:spcAft>
              <a:buClr>
                <a:schemeClr val="dk1"/>
              </a:buClr>
              <a:buSzPts val="1400"/>
              <a:buFont typeface="Staatliches"/>
              <a:buChar char="●"/>
            </a:pPr>
            <a:r>
              <a:rPr lang="en">
                <a:solidFill>
                  <a:schemeClr val="dk1"/>
                </a:solidFill>
                <a:latin typeface="Staatliches"/>
                <a:ea typeface="Staatliches"/>
                <a:cs typeface="Staatliches"/>
                <a:sym typeface="Staatliches"/>
              </a:rPr>
              <a:t>Reducing financial burden </a:t>
            </a:r>
            <a:endParaRPr>
              <a:solidFill>
                <a:schemeClr val="dk1"/>
              </a:solidFill>
              <a:latin typeface="Staatliches"/>
              <a:ea typeface="Staatliches"/>
              <a:cs typeface="Staatliches"/>
              <a:sym typeface="Staatliches"/>
            </a:endParaRPr>
          </a:p>
          <a:p>
            <a:pPr indent="-317500" lvl="0" marL="457200" rtl="0" algn="l">
              <a:spcBef>
                <a:spcPts val="0"/>
              </a:spcBef>
              <a:spcAft>
                <a:spcPts val="0"/>
              </a:spcAft>
              <a:buClr>
                <a:schemeClr val="dk1"/>
              </a:buClr>
              <a:buSzPts val="1400"/>
              <a:buFont typeface="Staatliches"/>
              <a:buChar char="●"/>
            </a:pPr>
            <a:r>
              <a:rPr lang="en">
                <a:solidFill>
                  <a:schemeClr val="dk1"/>
                </a:solidFill>
                <a:latin typeface="Staatliches"/>
                <a:ea typeface="Staatliches"/>
                <a:cs typeface="Staatliches"/>
                <a:sym typeface="Staatliches"/>
              </a:rPr>
              <a:t>Increase of subsidies </a:t>
            </a:r>
            <a:endParaRPr>
              <a:solidFill>
                <a:schemeClr val="dk1"/>
              </a:solidFill>
              <a:latin typeface="Staatliches"/>
              <a:ea typeface="Staatliches"/>
              <a:cs typeface="Staatliches"/>
              <a:sym typeface="Staatliches"/>
            </a:endParaRPr>
          </a:p>
          <a:p>
            <a:pPr indent="0" lvl="0" marL="0" rtl="0" algn="l">
              <a:spcBef>
                <a:spcPts val="0"/>
              </a:spcBef>
              <a:spcAft>
                <a:spcPts val="0"/>
              </a:spcAft>
              <a:buNone/>
            </a:pPr>
            <a:r>
              <a:t/>
            </a:r>
            <a:endParaRPr>
              <a:solidFill>
                <a:schemeClr val="dk1"/>
              </a:solidFill>
              <a:latin typeface="Staatliches"/>
              <a:ea typeface="Staatliches"/>
              <a:cs typeface="Staatliches"/>
              <a:sym typeface="Staatliches"/>
            </a:endParaRPr>
          </a:p>
        </p:txBody>
      </p:sp>
      <p:pic>
        <p:nvPicPr>
          <p:cNvPr id="154" name="Google Shape;154;p20"/>
          <p:cNvPicPr preferRelativeResize="0"/>
          <p:nvPr/>
        </p:nvPicPr>
        <p:blipFill rotWithShape="1">
          <a:blip r:embed="rId7">
            <a:alphaModFix/>
          </a:blip>
          <a:srcRect b="33433" l="26716" r="15579" t="21773"/>
          <a:stretch/>
        </p:blipFill>
        <p:spPr>
          <a:xfrm>
            <a:off x="1251675" y="1925400"/>
            <a:ext cx="1077648" cy="836550"/>
          </a:xfrm>
          <a:prstGeom prst="rect">
            <a:avLst/>
          </a:prstGeom>
          <a:noFill/>
          <a:ln>
            <a:noFill/>
          </a:ln>
        </p:spPr>
      </p:pic>
      <p:pic>
        <p:nvPicPr>
          <p:cNvPr id="155" name="Google Shape;155;p20"/>
          <p:cNvPicPr preferRelativeResize="0"/>
          <p:nvPr/>
        </p:nvPicPr>
        <p:blipFill>
          <a:blip r:embed="rId8">
            <a:alphaModFix/>
          </a:blip>
          <a:stretch>
            <a:fillRect/>
          </a:stretch>
        </p:blipFill>
        <p:spPr>
          <a:xfrm>
            <a:off x="628650" y="1250350"/>
            <a:ext cx="4501275" cy="2743200"/>
          </a:xfrm>
          <a:prstGeom prst="rect">
            <a:avLst/>
          </a:prstGeom>
          <a:noFill/>
          <a:ln>
            <a:noFill/>
          </a:ln>
        </p:spPr>
      </p:pic>
      <p:pic>
        <p:nvPicPr>
          <p:cNvPr id="156" name="Google Shape;156;p20"/>
          <p:cNvPicPr preferRelativeResize="0"/>
          <p:nvPr/>
        </p:nvPicPr>
        <p:blipFill rotWithShape="1">
          <a:blip r:embed="rId7">
            <a:alphaModFix/>
          </a:blip>
          <a:srcRect b="33433" l="26716" r="15579" t="21773"/>
          <a:stretch/>
        </p:blipFill>
        <p:spPr>
          <a:xfrm>
            <a:off x="1344600" y="1925400"/>
            <a:ext cx="1077648" cy="8365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1">
                                            <p:txEl>
                                              <p:pRg end="0" st="0"/>
                                            </p:txEl>
                                          </p:spTgt>
                                        </p:tgtEl>
                                        <p:attrNameLst>
                                          <p:attrName>style.visibility</p:attrName>
                                        </p:attrNameLst>
                                      </p:cBhvr>
                                      <p:to>
                                        <p:strVal val="visible"/>
                                      </p:to>
                                    </p:set>
                                    <p:animEffect filter="fade" transition="in">
                                      <p:cBhvr>
                                        <p:cTn dur="1000"/>
                                        <p:tgtEl>
                                          <p:spTgt spid="15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1">
                                            <p:txEl>
                                              <p:pRg end="1" st="1"/>
                                            </p:txEl>
                                          </p:spTgt>
                                        </p:tgtEl>
                                        <p:attrNameLst>
                                          <p:attrName>style.visibility</p:attrName>
                                        </p:attrNameLst>
                                      </p:cBhvr>
                                      <p:to>
                                        <p:strVal val="visible"/>
                                      </p:to>
                                    </p:set>
                                    <p:animEffect filter="fade" transition="in">
                                      <p:cBhvr>
                                        <p:cTn dur="1000"/>
                                        <p:tgtEl>
                                          <p:spTgt spid="15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1">
                                            <p:txEl>
                                              <p:pRg end="2" st="2"/>
                                            </p:txEl>
                                          </p:spTgt>
                                        </p:tgtEl>
                                        <p:attrNameLst>
                                          <p:attrName>style.visibility</p:attrName>
                                        </p:attrNameLst>
                                      </p:cBhvr>
                                      <p:to>
                                        <p:strVal val="visible"/>
                                      </p:to>
                                    </p:set>
                                    <p:animEffect filter="fade" transition="in">
                                      <p:cBhvr>
                                        <p:cTn dur="1000"/>
                                        <p:tgtEl>
                                          <p:spTgt spid="151">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156"/>
                                        </p:tgtEl>
                                        <p:attrNameLst>
                                          <p:attrName>style.visibility</p:attrName>
                                        </p:attrNameLst>
                                      </p:cBhvr>
                                      <p:to>
                                        <p:strVal val="visible"/>
                                      </p:to>
                                    </p:set>
                                    <p:animEffect filter="fade" transition="in">
                                      <p:cBhvr>
                                        <p:cTn dur="1000"/>
                                        <p:tgtEl>
                                          <p:spTgt spid="15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2">
                                            <p:txEl>
                                              <p:pRg end="0" st="0"/>
                                            </p:txEl>
                                          </p:spTgt>
                                        </p:tgtEl>
                                        <p:attrNameLst>
                                          <p:attrName>style.visibility</p:attrName>
                                        </p:attrNameLst>
                                      </p:cBhvr>
                                      <p:to>
                                        <p:strVal val="visible"/>
                                      </p:to>
                                    </p:set>
                                    <p:animEffect filter="fade" transition="in">
                                      <p:cBhvr>
                                        <p:cTn dur="1000"/>
                                        <p:tgtEl>
                                          <p:spTgt spid="15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2">
                                            <p:txEl>
                                              <p:pRg end="1" st="1"/>
                                            </p:txEl>
                                          </p:spTgt>
                                        </p:tgtEl>
                                        <p:attrNameLst>
                                          <p:attrName>style.visibility</p:attrName>
                                        </p:attrNameLst>
                                      </p:cBhvr>
                                      <p:to>
                                        <p:strVal val="visible"/>
                                      </p:to>
                                    </p:set>
                                    <p:animEffect filter="fade" transition="in">
                                      <p:cBhvr>
                                        <p:cTn dur="1000"/>
                                        <p:tgtEl>
                                          <p:spTgt spid="15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2">
                                            <p:txEl>
                                              <p:pRg end="2" st="2"/>
                                            </p:txEl>
                                          </p:spTgt>
                                        </p:tgtEl>
                                        <p:attrNameLst>
                                          <p:attrName>style.visibility</p:attrName>
                                        </p:attrNameLst>
                                      </p:cBhvr>
                                      <p:to>
                                        <p:strVal val="visible"/>
                                      </p:to>
                                    </p:set>
                                    <p:animEffect filter="fade" transition="in">
                                      <p:cBhvr>
                                        <p:cTn dur="1000"/>
                                        <p:tgtEl>
                                          <p:spTgt spid="152">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3">
                                            <p:txEl>
                                              <p:pRg end="0" st="0"/>
                                            </p:txEl>
                                          </p:spTgt>
                                        </p:tgtEl>
                                        <p:attrNameLst>
                                          <p:attrName>style.visibility</p:attrName>
                                        </p:attrNameLst>
                                      </p:cBhvr>
                                      <p:to>
                                        <p:strVal val="visible"/>
                                      </p:to>
                                    </p:set>
                                    <p:animEffect filter="fade" transition="in">
                                      <p:cBhvr>
                                        <p:cTn dur="1000"/>
                                        <p:tgtEl>
                                          <p:spTgt spid="15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3">
                                            <p:txEl>
                                              <p:pRg end="1" st="1"/>
                                            </p:txEl>
                                          </p:spTgt>
                                        </p:tgtEl>
                                        <p:attrNameLst>
                                          <p:attrName>style.visibility</p:attrName>
                                        </p:attrNameLst>
                                      </p:cBhvr>
                                      <p:to>
                                        <p:strVal val="visible"/>
                                      </p:to>
                                    </p:set>
                                    <p:animEffect filter="fade" transition="in">
                                      <p:cBhvr>
                                        <p:cTn dur="1000"/>
                                        <p:tgtEl>
                                          <p:spTgt spid="15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3">
                                            <p:txEl>
                                              <p:pRg end="2" st="2"/>
                                            </p:txEl>
                                          </p:spTgt>
                                        </p:tgtEl>
                                        <p:attrNameLst>
                                          <p:attrName>style.visibility</p:attrName>
                                        </p:attrNameLst>
                                      </p:cBhvr>
                                      <p:to>
                                        <p:strVal val="visible"/>
                                      </p:to>
                                    </p:set>
                                    <p:animEffect filter="fade" transition="in">
                                      <p:cBhvr>
                                        <p:cTn dur="1000"/>
                                        <p:tgtEl>
                                          <p:spTgt spid="153">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3">
                                            <p:txEl>
                                              <p:pRg end="3" st="3"/>
                                            </p:txEl>
                                          </p:spTgt>
                                        </p:tgtEl>
                                        <p:attrNameLst>
                                          <p:attrName>style.visibility</p:attrName>
                                        </p:attrNameLst>
                                      </p:cBhvr>
                                      <p:to>
                                        <p:strVal val="visible"/>
                                      </p:to>
                                    </p:set>
                                    <p:animEffect filter="fade" transition="in">
                                      <p:cBhvr>
                                        <p:cTn dur="1000"/>
                                        <p:tgtEl>
                                          <p:spTgt spid="153">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60" name="Shape 160"/>
        <p:cNvGrpSpPr/>
        <p:nvPr/>
      </p:nvGrpSpPr>
      <p:grpSpPr>
        <a:xfrm>
          <a:off x="0" y="0"/>
          <a:ext cx="0" cy="0"/>
          <a:chOff x="0" y="0"/>
          <a:chExt cx="0" cy="0"/>
        </a:xfrm>
      </p:grpSpPr>
      <p:sp>
        <p:nvSpPr>
          <p:cNvPr id="161" name="Google Shape;161;p21"/>
          <p:cNvSpPr txBox="1"/>
          <p:nvPr/>
        </p:nvSpPr>
        <p:spPr>
          <a:xfrm>
            <a:off x="528100" y="262575"/>
            <a:ext cx="5546700" cy="68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latin typeface="Staatliches"/>
                <a:ea typeface="Staatliches"/>
                <a:cs typeface="Staatliches"/>
                <a:sym typeface="Staatliches"/>
              </a:rPr>
              <a:t>Household Statistics</a:t>
            </a:r>
            <a:endParaRPr sz="3000">
              <a:latin typeface="Staatliches"/>
              <a:ea typeface="Staatliches"/>
              <a:cs typeface="Staatliches"/>
              <a:sym typeface="Staatliches"/>
            </a:endParaRPr>
          </a:p>
        </p:txBody>
      </p:sp>
      <p:pic>
        <p:nvPicPr>
          <p:cNvPr id="162" name="Google Shape;162;p21"/>
          <p:cNvPicPr preferRelativeResize="0"/>
          <p:nvPr/>
        </p:nvPicPr>
        <p:blipFill>
          <a:blip r:embed="rId4">
            <a:alphaModFix/>
          </a:blip>
          <a:stretch>
            <a:fillRect/>
          </a:stretch>
        </p:blipFill>
        <p:spPr>
          <a:xfrm>
            <a:off x="528100" y="1003875"/>
            <a:ext cx="5973775" cy="3394700"/>
          </a:xfrm>
          <a:prstGeom prst="rect">
            <a:avLst/>
          </a:prstGeom>
          <a:noFill/>
          <a:ln>
            <a:noFill/>
          </a:ln>
        </p:spPr>
      </p:pic>
      <p:sp>
        <p:nvSpPr>
          <p:cNvPr id="163" name="Google Shape;163;p21"/>
          <p:cNvSpPr/>
          <p:nvPr/>
        </p:nvSpPr>
        <p:spPr>
          <a:xfrm>
            <a:off x="539500" y="263675"/>
            <a:ext cx="6899400" cy="6324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3000">
                <a:latin typeface="Staatliches"/>
                <a:ea typeface="Staatliches"/>
                <a:cs typeface="Staatliches"/>
                <a:sym typeface="Staatliches"/>
              </a:rPr>
              <a:t>Household </a:t>
            </a:r>
            <a:r>
              <a:rPr lang="en" sz="3000">
                <a:latin typeface="Staatliches"/>
                <a:ea typeface="Staatliches"/>
                <a:cs typeface="Staatliches"/>
                <a:sym typeface="Staatliches"/>
              </a:rPr>
              <a:t>Statistics</a:t>
            </a:r>
            <a:r>
              <a:rPr lang="en" sz="3000">
                <a:latin typeface="Staatliches"/>
                <a:ea typeface="Staatliches"/>
                <a:cs typeface="Staatliches"/>
                <a:sym typeface="Staatliches"/>
              </a:rPr>
              <a:t> </a:t>
            </a:r>
            <a:endParaRPr sz="3000">
              <a:latin typeface="Staatliches"/>
              <a:ea typeface="Staatliches"/>
              <a:cs typeface="Staatliches"/>
              <a:sym typeface="Staatliches"/>
            </a:endParaRPr>
          </a:p>
        </p:txBody>
      </p:sp>
      <p:sp>
        <p:nvSpPr>
          <p:cNvPr id="164" name="Google Shape;164;p21"/>
          <p:cNvSpPr/>
          <p:nvPr/>
        </p:nvSpPr>
        <p:spPr>
          <a:xfrm>
            <a:off x="7260950" y="959125"/>
            <a:ext cx="1883100" cy="34842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90000"/>
              </a:lnSpc>
              <a:spcBef>
                <a:spcPts val="800"/>
              </a:spcBef>
              <a:spcAft>
                <a:spcPts val="0"/>
              </a:spcAft>
              <a:buNone/>
            </a:pPr>
            <a:r>
              <a:rPr lang="en">
                <a:solidFill>
                  <a:schemeClr val="dk1"/>
                </a:solidFill>
                <a:latin typeface="Staatliches"/>
                <a:ea typeface="Staatliches"/>
                <a:cs typeface="Staatliches"/>
                <a:sym typeface="Staatliches"/>
              </a:rPr>
              <a:t>drastic increase of 2.2% in the lowest percentile in the past five years.</a:t>
            </a:r>
            <a:endParaRPr>
              <a:solidFill>
                <a:schemeClr val="dk1"/>
              </a:solidFill>
              <a:latin typeface="Staatliches"/>
              <a:ea typeface="Staatliches"/>
              <a:cs typeface="Staatliches"/>
              <a:sym typeface="Staatliches"/>
            </a:endParaRPr>
          </a:p>
          <a:p>
            <a:pPr indent="0" lvl="0" marL="0" rtl="0" algn="l">
              <a:lnSpc>
                <a:spcPct val="90000"/>
              </a:lnSpc>
              <a:spcBef>
                <a:spcPts val="800"/>
              </a:spcBef>
              <a:spcAft>
                <a:spcPts val="0"/>
              </a:spcAft>
              <a:buClr>
                <a:schemeClr val="dk1"/>
              </a:buClr>
              <a:buSzPts val="1200"/>
              <a:buFont typeface="Arial"/>
              <a:buNone/>
            </a:pPr>
            <a:r>
              <a:rPr lang="en">
                <a:solidFill>
                  <a:schemeClr val="dk1"/>
                </a:solidFill>
                <a:latin typeface="Staatliches"/>
                <a:ea typeface="Staatliches"/>
                <a:cs typeface="Staatliches"/>
                <a:sym typeface="Staatliches"/>
              </a:rPr>
              <a:t>lower income household is of reliance towards the medical subsidies as compared to other income group.</a:t>
            </a:r>
            <a:endParaRPr>
              <a:solidFill>
                <a:schemeClr val="dk1"/>
              </a:solidFill>
              <a:latin typeface="Staatliches"/>
              <a:ea typeface="Staatliches"/>
              <a:cs typeface="Staatliches"/>
              <a:sym typeface="Staatliches"/>
            </a:endParaRPr>
          </a:p>
          <a:p>
            <a:pPr indent="0" lvl="0" marL="0" rtl="0" algn="l">
              <a:lnSpc>
                <a:spcPct val="90000"/>
              </a:lnSpc>
              <a:spcBef>
                <a:spcPts val="800"/>
              </a:spcBef>
              <a:spcAft>
                <a:spcPts val="0"/>
              </a:spcAft>
              <a:buClr>
                <a:schemeClr val="dk1"/>
              </a:buClr>
              <a:buSzPts val="1200"/>
              <a:buFont typeface="Arial"/>
              <a:buNone/>
            </a:pPr>
            <a:r>
              <a:rPr lang="en">
                <a:solidFill>
                  <a:schemeClr val="dk1"/>
                </a:solidFill>
                <a:latin typeface="Staatliches"/>
                <a:ea typeface="Staatliches"/>
                <a:cs typeface="Staatliches"/>
                <a:sym typeface="Staatliches"/>
              </a:rPr>
              <a:t>It also means that lower household income might have a higher chance of getting sick and needing to spend more on medical services </a:t>
            </a:r>
            <a:endParaRPr>
              <a:solidFill>
                <a:schemeClr val="dk1"/>
              </a:solidFill>
              <a:latin typeface="Staatliches"/>
              <a:ea typeface="Staatliches"/>
              <a:cs typeface="Staatliches"/>
              <a:sym typeface="Staatliches"/>
            </a:endParaRPr>
          </a:p>
          <a:p>
            <a:pPr indent="0" lvl="0" marL="0" rtl="0" algn="l">
              <a:lnSpc>
                <a:spcPct val="90000"/>
              </a:lnSpc>
              <a:spcBef>
                <a:spcPts val="800"/>
              </a:spcBef>
              <a:spcAft>
                <a:spcPts val="0"/>
              </a:spcAft>
              <a:buClr>
                <a:schemeClr val="dk1"/>
              </a:buClr>
              <a:buSzPts val="1200"/>
              <a:buFont typeface="Arial"/>
              <a:buNone/>
            </a:pPr>
            <a:r>
              <a:t/>
            </a:r>
            <a:endParaRPr b="1">
              <a:solidFill>
                <a:schemeClr val="dk1"/>
              </a:solidFill>
              <a:latin typeface="Staatliches"/>
              <a:ea typeface="Staatliches"/>
              <a:cs typeface="Staatliches"/>
              <a:sym typeface="Staatliches"/>
            </a:endParaRPr>
          </a:p>
          <a:p>
            <a:pPr indent="0" lvl="0" marL="0" rtl="0" algn="l">
              <a:spcBef>
                <a:spcPts val="0"/>
              </a:spcBef>
              <a:spcAft>
                <a:spcPts val="0"/>
              </a:spcAft>
              <a:buNone/>
            </a:pPr>
            <a:r>
              <a:t/>
            </a:r>
            <a:endParaRPr>
              <a:latin typeface="Staatliches"/>
              <a:ea typeface="Staatliches"/>
              <a:cs typeface="Staatliches"/>
              <a:sym typeface="Staatliches"/>
            </a:endParaRPr>
          </a:p>
        </p:txBody>
      </p:sp>
      <p:sp>
        <p:nvSpPr>
          <p:cNvPr id="165" name="Google Shape;165;p21"/>
          <p:cNvSpPr/>
          <p:nvPr/>
        </p:nvSpPr>
        <p:spPr>
          <a:xfrm>
            <a:off x="6531800" y="1723675"/>
            <a:ext cx="776400" cy="275400"/>
          </a:xfrm>
          <a:prstGeom prst="rightArrow">
            <a:avLst>
              <a:gd fmla="val 50000" name="adj1"/>
              <a:gd fmla="val 50000" name="adj2"/>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21"/>
          <p:cNvSpPr/>
          <p:nvPr/>
        </p:nvSpPr>
        <p:spPr>
          <a:xfrm>
            <a:off x="6531800" y="1003875"/>
            <a:ext cx="776400" cy="275400"/>
          </a:xfrm>
          <a:prstGeom prst="rightArrow">
            <a:avLst>
              <a:gd fmla="val 50000" name="adj1"/>
              <a:gd fmla="val 50000" name="adj2"/>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21"/>
          <p:cNvSpPr/>
          <p:nvPr/>
        </p:nvSpPr>
        <p:spPr>
          <a:xfrm>
            <a:off x="6531800" y="2745575"/>
            <a:ext cx="776400" cy="275400"/>
          </a:xfrm>
          <a:prstGeom prst="rightArrow">
            <a:avLst>
              <a:gd fmla="val 50000" name="adj1"/>
              <a:gd fmla="val 50000" name="adj2"/>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6"/>
                                        </p:tgtEl>
                                        <p:attrNameLst>
                                          <p:attrName>style.visibility</p:attrName>
                                        </p:attrNameLst>
                                      </p:cBhvr>
                                      <p:to>
                                        <p:strVal val="visible"/>
                                      </p:to>
                                    </p:set>
                                    <p:animEffect filter="fade" transition="in">
                                      <p:cBhvr>
                                        <p:cTn dur="1000"/>
                                        <p:tgtEl>
                                          <p:spTgt spid="16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5"/>
                                        </p:tgtEl>
                                        <p:attrNameLst>
                                          <p:attrName>style.visibility</p:attrName>
                                        </p:attrNameLst>
                                      </p:cBhvr>
                                      <p:to>
                                        <p:strVal val="visible"/>
                                      </p:to>
                                    </p:set>
                                    <p:animEffect filter="fade" transition="in">
                                      <p:cBhvr>
                                        <p:cTn dur="1000"/>
                                        <p:tgtEl>
                                          <p:spTgt spid="16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7"/>
                                        </p:tgtEl>
                                        <p:attrNameLst>
                                          <p:attrName>style.visibility</p:attrName>
                                        </p:attrNameLst>
                                      </p:cBhvr>
                                      <p:to>
                                        <p:strVal val="visible"/>
                                      </p:to>
                                    </p:set>
                                    <p:animEffect filter="fade" transition="in">
                                      <p:cBhvr>
                                        <p:cTn dur="1000"/>
                                        <p:tgtEl>
                                          <p:spTgt spid="16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4">
                                            <p:txEl>
                                              <p:pRg end="0" st="0"/>
                                            </p:txEl>
                                          </p:spTgt>
                                        </p:tgtEl>
                                        <p:attrNameLst>
                                          <p:attrName>style.visibility</p:attrName>
                                        </p:attrNameLst>
                                      </p:cBhvr>
                                      <p:to>
                                        <p:strVal val="visible"/>
                                      </p:to>
                                    </p:set>
                                    <p:animEffect filter="fade" transition="in">
                                      <p:cBhvr>
                                        <p:cTn dur="1000"/>
                                        <p:tgtEl>
                                          <p:spTgt spid="16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4">
                                            <p:txEl>
                                              <p:pRg end="1" st="1"/>
                                            </p:txEl>
                                          </p:spTgt>
                                        </p:tgtEl>
                                        <p:attrNameLst>
                                          <p:attrName>style.visibility</p:attrName>
                                        </p:attrNameLst>
                                      </p:cBhvr>
                                      <p:to>
                                        <p:strVal val="visible"/>
                                      </p:to>
                                    </p:set>
                                    <p:animEffect filter="fade" transition="in">
                                      <p:cBhvr>
                                        <p:cTn dur="1000"/>
                                        <p:tgtEl>
                                          <p:spTgt spid="16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4">
                                            <p:txEl>
                                              <p:pRg end="2" st="2"/>
                                            </p:txEl>
                                          </p:spTgt>
                                        </p:tgtEl>
                                        <p:attrNameLst>
                                          <p:attrName>style.visibility</p:attrName>
                                        </p:attrNameLst>
                                      </p:cBhvr>
                                      <p:to>
                                        <p:strVal val="visible"/>
                                      </p:to>
                                    </p:set>
                                    <p:animEffect filter="fade" transition="in">
                                      <p:cBhvr>
                                        <p:cTn dur="1000"/>
                                        <p:tgtEl>
                                          <p:spTgt spid="164">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4">
                                            <p:txEl>
                                              <p:pRg end="3" st="3"/>
                                            </p:txEl>
                                          </p:spTgt>
                                        </p:tgtEl>
                                        <p:attrNameLst>
                                          <p:attrName>style.visibility</p:attrName>
                                        </p:attrNameLst>
                                      </p:cBhvr>
                                      <p:to>
                                        <p:strVal val="visible"/>
                                      </p:to>
                                    </p:set>
                                    <p:animEffect filter="fade" transition="in">
                                      <p:cBhvr>
                                        <p:cTn dur="1000"/>
                                        <p:tgtEl>
                                          <p:spTgt spid="164">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4">
                                            <p:txEl>
                                              <p:pRg end="4" st="4"/>
                                            </p:txEl>
                                          </p:spTgt>
                                        </p:tgtEl>
                                        <p:attrNameLst>
                                          <p:attrName>style.visibility</p:attrName>
                                        </p:attrNameLst>
                                      </p:cBhvr>
                                      <p:to>
                                        <p:strVal val="visible"/>
                                      </p:to>
                                    </p:set>
                                    <p:animEffect filter="fade" transition="in">
                                      <p:cBhvr>
                                        <p:cTn dur="1000"/>
                                        <p:tgtEl>
                                          <p:spTgt spid="164">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71" name="Shape 171"/>
        <p:cNvGrpSpPr/>
        <p:nvPr/>
      </p:nvGrpSpPr>
      <p:grpSpPr>
        <a:xfrm>
          <a:off x="0" y="0"/>
          <a:ext cx="0" cy="0"/>
          <a:chOff x="0" y="0"/>
          <a:chExt cx="0" cy="0"/>
        </a:xfrm>
      </p:grpSpPr>
      <p:sp>
        <p:nvSpPr>
          <p:cNvPr id="172" name="Google Shape;172;p22"/>
          <p:cNvSpPr txBox="1"/>
          <p:nvPr>
            <p:ph type="title"/>
          </p:nvPr>
        </p:nvSpPr>
        <p:spPr>
          <a:xfrm>
            <a:off x="697462" y="351597"/>
            <a:ext cx="4653600" cy="10086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3300"/>
              <a:buNone/>
            </a:pPr>
            <a:r>
              <a:rPr lang="en" sz="3000">
                <a:solidFill>
                  <a:schemeClr val="dk1"/>
                </a:solidFill>
                <a:latin typeface="Staatliches"/>
                <a:ea typeface="Staatliches"/>
                <a:cs typeface="Staatliches"/>
                <a:sym typeface="Staatliches"/>
              </a:rPr>
              <a:t>Life Expectancy </a:t>
            </a:r>
            <a:endParaRPr>
              <a:latin typeface="Staatliches"/>
              <a:ea typeface="Staatliches"/>
              <a:cs typeface="Staatliches"/>
              <a:sym typeface="Staatliches"/>
            </a:endParaRPr>
          </a:p>
        </p:txBody>
      </p:sp>
      <p:pic>
        <p:nvPicPr>
          <p:cNvPr id="173" name="Google Shape;173;p22"/>
          <p:cNvPicPr preferRelativeResize="0"/>
          <p:nvPr/>
        </p:nvPicPr>
        <p:blipFill>
          <a:blip r:embed="rId4">
            <a:alphaModFix/>
          </a:blip>
          <a:stretch>
            <a:fillRect/>
          </a:stretch>
        </p:blipFill>
        <p:spPr>
          <a:xfrm>
            <a:off x="697450" y="1538325"/>
            <a:ext cx="4025219" cy="2809875"/>
          </a:xfrm>
          <a:prstGeom prst="rect">
            <a:avLst/>
          </a:prstGeom>
          <a:noFill/>
          <a:ln>
            <a:noFill/>
          </a:ln>
        </p:spPr>
      </p:pic>
      <p:pic>
        <p:nvPicPr>
          <p:cNvPr id="174" name="Google Shape;174;p22"/>
          <p:cNvPicPr preferRelativeResize="0"/>
          <p:nvPr/>
        </p:nvPicPr>
        <p:blipFill>
          <a:blip r:embed="rId5">
            <a:alphaModFix/>
          </a:blip>
          <a:stretch>
            <a:fillRect/>
          </a:stretch>
        </p:blipFill>
        <p:spPr>
          <a:xfrm>
            <a:off x="4793200" y="1512597"/>
            <a:ext cx="3914775" cy="2809875"/>
          </a:xfrm>
          <a:prstGeom prst="rect">
            <a:avLst/>
          </a:prstGeom>
          <a:noFill/>
          <a:ln>
            <a:noFill/>
          </a:ln>
        </p:spPr>
      </p:pic>
      <p:sp>
        <p:nvSpPr>
          <p:cNvPr id="175" name="Google Shape;175;p22"/>
          <p:cNvSpPr/>
          <p:nvPr/>
        </p:nvSpPr>
        <p:spPr>
          <a:xfrm>
            <a:off x="3009150" y="2688350"/>
            <a:ext cx="308700" cy="1008600"/>
          </a:xfrm>
          <a:prstGeom prst="upArrow">
            <a:avLst>
              <a:gd fmla="val 50000" name="adj1"/>
              <a:gd fmla="val 50000" name="adj2"/>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22"/>
          <p:cNvSpPr/>
          <p:nvPr/>
        </p:nvSpPr>
        <p:spPr>
          <a:xfrm>
            <a:off x="697450" y="374275"/>
            <a:ext cx="8010600" cy="9402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3000">
                <a:latin typeface="Staatliches"/>
                <a:ea typeface="Staatliches"/>
                <a:cs typeface="Staatliches"/>
                <a:sym typeface="Staatliches"/>
              </a:rPr>
              <a:t>Life expectancy</a:t>
            </a:r>
            <a:endParaRPr sz="3000">
              <a:latin typeface="Staatliches"/>
              <a:ea typeface="Staatliches"/>
              <a:cs typeface="Staatliches"/>
              <a:sym typeface="Staatliches"/>
            </a:endParaRPr>
          </a:p>
        </p:txBody>
      </p:sp>
      <p:sp>
        <p:nvSpPr>
          <p:cNvPr id="177" name="Google Shape;177;p22"/>
          <p:cNvSpPr/>
          <p:nvPr/>
        </p:nvSpPr>
        <p:spPr>
          <a:xfrm rot="-1043861">
            <a:off x="5924267" y="2849095"/>
            <a:ext cx="1902327" cy="309323"/>
          </a:xfrm>
          <a:prstGeom prst="rightArrow">
            <a:avLst>
              <a:gd fmla="val 50000" name="adj1"/>
              <a:gd fmla="val 50000" name="adj2"/>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22"/>
          <p:cNvSpPr/>
          <p:nvPr/>
        </p:nvSpPr>
        <p:spPr>
          <a:xfrm rot="-574067">
            <a:off x="1183656" y="2223011"/>
            <a:ext cx="1902363" cy="309383"/>
          </a:xfrm>
          <a:prstGeom prst="rightArrow">
            <a:avLst>
              <a:gd fmla="val 50000" name="adj1"/>
              <a:gd fmla="val 50000" name="adj2"/>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3"/>
                                        </p:tgtEl>
                                        <p:attrNameLst>
                                          <p:attrName>style.visibility</p:attrName>
                                        </p:attrNameLst>
                                      </p:cBhvr>
                                      <p:to>
                                        <p:strVal val="visible"/>
                                      </p:to>
                                    </p:set>
                                    <p:animEffect filter="fade" transition="in">
                                      <p:cBhvr>
                                        <p:cTn dur="1000"/>
                                        <p:tgtEl>
                                          <p:spTgt spid="17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8"/>
                                        </p:tgtEl>
                                        <p:attrNameLst>
                                          <p:attrName>style.visibility</p:attrName>
                                        </p:attrNameLst>
                                      </p:cBhvr>
                                      <p:to>
                                        <p:strVal val="visible"/>
                                      </p:to>
                                    </p:set>
                                    <p:animEffect filter="fade" transition="in">
                                      <p:cBhvr>
                                        <p:cTn dur="1000"/>
                                        <p:tgtEl>
                                          <p:spTgt spid="17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5"/>
                                        </p:tgtEl>
                                        <p:attrNameLst>
                                          <p:attrName>style.visibility</p:attrName>
                                        </p:attrNameLst>
                                      </p:cBhvr>
                                      <p:to>
                                        <p:strVal val="visible"/>
                                      </p:to>
                                    </p:set>
                                    <p:animEffect filter="fade" transition="in">
                                      <p:cBhvr>
                                        <p:cTn dur="1000"/>
                                        <p:tgtEl>
                                          <p:spTgt spid="17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4"/>
                                        </p:tgtEl>
                                        <p:attrNameLst>
                                          <p:attrName>style.visibility</p:attrName>
                                        </p:attrNameLst>
                                      </p:cBhvr>
                                      <p:to>
                                        <p:strVal val="visible"/>
                                      </p:to>
                                    </p:set>
                                    <p:animEffect filter="fade" transition="in">
                                      <p:cBhvr>
                                        <p:cTn dur="1000"/>
                                        <p:tgtEl>
                                          <p:spTgt spid="17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7"/>
                                        </p:tgtEl>
                                        <p:attrNameLst>
                                          <p:attrName>style.visibility</p:attrName>
                                        </p:attrNameLst>
                                      </p:cBhvr>
                                      <p:to>
                                        <p:strVal val="visible"/>
                                      </p:to>
                                    </p:set>
                                    <p:animEffect filter="fade" transition="in">
                                      <p:cBhvr>
                                        <p:cTn dur="1000"/>
                                        <p:tgtEl>
                                          <p:spTgt spid="17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bg>
      <p:bgPr>
        <a:blipFill>
          <a:blip r:embed="rId3">
            <a:alphaModFix/>
          </a:blip>
          <a:stretch>
            <a:fillRect/>
          </a:stretch>
        </a:blipFill>
      </p:bgPr>
    </p:bg>
    <p:spTree>
      <p:nvGrpSpPr>
        <p:cNvPr id="182" name="Shape 182"/>
        <p:cNvGrpSpPr/>
        <p:nvPr/>
      </p:nvGrpSpPr>
      <p:grpSpPr>
        <a:xfrm>
          <a:off x="0" y="0"/>
          <a:ext cx="0" cy="0"/>
          <a:chOff x="0" y="0"/>
          <a:chExt cx="0" cy="0"/>
        </a:xfrm>
      </p:grpSpPr>
      <p:sp>
        <p:nvSpPr>
          <p:cNvPr id="183" name="Google Shape;183;p23"/>
          <p:cNvSpPr/>
          <p:nvPr/>
        </p:nvSpPr>
        <p:spPr>
          <a:xfrm>
            <a:off x="682750" y="1392850"/>
            <a:ext cx="2105700" cy="3593100"/>
          </a:xfrm>
          <a:prstGeom prst="flowChartAlternateProcess">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 name="Google Shape;184;p23"/>
          <p:cNvSpPr/>
          <p:nvPr/>
        </p:nvSpPr>
        <p:spPr>
          <a:xfrm>
            <a:off x="2785375" y="1393000"/>
            <a:ext cx="2105700" cy="3593100"/>
          </a:xfrm>
          <a:prstGeom prst="flowChartAlternateProcess">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 name="Google Shape;185;p23"/>
          <p:cNvSpPr/>
          <p:nvPr/>
        </p:nvSpPr>
        <p:spPr>
          <a:xfrm>
            <a:off x="6990675" y="1331200"/>
            <a:ext cx="2105700" cy="3654900"/>
          </a:xfrm>
          <a:prstGeom prst="flowChartAlternateProcess">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 name="Google Shape;186;p23"/>
          <p:cNvSpPr/>
          <p:nvPr/>
        </p:nvSpPr>
        <p:spPr>
          <a:xfrm>
            <a:off x="4856700" y="1392850"/>
            <a:ext cx="2181900" cy="3654900"/>
          </a:xfrm>
          <a:prstGeom prst="flowChartAlternateProcess">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 name="Google Shape;187;p23"/>
          <p:cNvSpPr/>
          <p:nvPr/>
        </p:nvSpPr>
        <p:spPr>
          <a:xfrm>
            <a:off x="923725" y="1514200"/>
            <a:ext cx="1645800" cy="6966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Staatliches"/>
              <a:ea typeface="Staatliches"/>
              <a:cs typeface="Staatliches"/>
              <a:sym typeface="Staatliches"/>
            </a:endParaRPr>
          </a:p>
          <a:p>
            <a:pPr indent="0" lvl="0" marL="0" marR="0" rtl="0" algn="l">
              <a:lnSpc>
                <a:spcPct val="100000"/>
              </a:lnSpc>
              <a:spcBef>
                <a:spcPts val="0"/>
              </a:spcBef>
              <a:spcAft>
                <a:spcPts val="0"/>
              </a:spcAft>
              <a:buClr>
                <a:srgbClr val="000000"/>
              </a:buClr>
              <a:buSzPts val="1400"/>
              <a:buFont typeface="Arial"/>
              <a:buNone/>
            </a:pPr>
            <a:r>
              <a:rPr i="0" lang="en" sz="1400" u="none" cap="none" strike="noStrike">
                <a:solidFill>
                  <a:srgbClr val="000000"/>
                </a:solidFill>
                <a:latin typeface="Staatliches"/>
                <a:ea typeface="Staatliches"/>
                <a:cs typeface="Staatliches"/>
                <a:sym typeface="Staatliches"/>
              </a:rPr>
              <a:t>Economic Development Board (EBD)</a:t>
            </a:r>
            <a:endParaRPr i="0" sz="1400" u="none" cap="none" strike="noStrike">
              <a:solidFill>
                <a:srgbClr val="000000"/>
              </a:solidFill>
              <a:latin typeface="Staatliches"/>
              <a:ea typeface="Staatliches"/>
              <a:cs typeface="Staatliches"/>
              <a:sym typeface="Staatliches"/>
            </a:endParaRPr>
          </a:p>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Staatliches"/>
              <a:ea typeface="Staatliches"/>
              <a:cs typeface="Staatliches"/>
              <a:sym typeface="Staatliches"/>
            </a:endParaRPr>
          </a:p>
        </p:txBody>
      </p:sp>
      <p:sp>
        <p:nvSpPr>
          <p:cNvPr id="188" name="Google Shape;188;p23"/>
          <p:cNvSpPr/>
          <p:nvPr/>
        </p:nvSpPr>
        <p:spPr>
          <a:xfrm>
            <a:off x="912675" y="2290450"/>
            <a:ext cx="1645800" cy="6414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Staatliches"/>
              <a:ea typeface="Staatliches"/>
              <a:cs typeface="Staatliches"/>
              <a:sym typeface="Staatliches"/>
            </a:endParaRPr>
          </a:p>
          <a:p>
            <a:pPr indent="0" lvl="0" marL="0" marR="0" rtl="0" algn="l">
              <a:lnSpc>
                <a:spcPct val="100000"/>
              </a:lnSpc>
              <a:spcBef>
                <a:spcPts val="0"/>
              </a:spcBef>
              <a:spcAft>
                <a:spcPts val="0"/>
              </a:spcAft>
              <a:buClr>
                <a:srgbClr val="000000"/>
              </a:buClr>
              <a:buSzPts val="1400"/>
              <a:buFont typeface="Arial"/>
              <a:buNone/>
            </a:pPr>
            <a:r>
              <a:rPr i="0" lang="en" sz="1400" u="none" cap="none" strike="noStrike">
                <a:solidFill>
                  <a:srgbClr val="000000"/>
                </a:solidFill>
                <a:latin typeface="Staatliches"/>
                <a:ea typeface="Staatliches"/>
                <a:cs typeface="Staatliches"/>
                <a:sym typeface="Staatliches"/>
              </a:rPr>
              <a:t>Smart Nation Programme Office (SNPO)</a:t>
            </a:r>
            <a:endParaRPr i="0" sz="1400" u="none" cap="none" strike="noStrike">
              <a:solidFill>
                <a:srgbClr val="000000"/>
              </a:solidFill>
              <a:latin typeface="Staatliches"/>
              <a:ea typeface="Staatliches"/>
              <a:cs typeface="Staatliches"/>
              <a:sym typeface="Staatliches"/>
            </a:endParaRPr>
          </a:p>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Staatliches"/>
              <a:ea typeface="Staatliches"/>
              <a:cs typeface="Staatliches"/>
              <a:sym typeface="Staatliches"/>
            </a:endParaRPr>
          </a:p>
        </p:txBody>
      </p:sp>
      <p:sp>
        <p:nvSpPr>
          <p:cNvPr id="189" name="Google Shape;189;p23"/>
          <p:cNvSpPr/>
          <p:nvPr/>
        </p:nvSpPr>
        <p:spPr>
          <a:xfrm>
            <a:off x="912675" y="3952988"/>
            <a:ext cx="1645800" cy="6414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i="0" lang="en" sz="1400" u="none" cap="none" strike="noStrike">
                <a:solidFill>
                  <a:srgbClr val="000000"/>
                </a:solidFill>
                <a:latin typeface="Staatliches"/>
                <a:ea typeface="Staatliches"/>
                <a:cs typeface="Staatliches"/>
                <a:sym typeface="Staatliches"/>
              </a:rPr>
              <a:t>Integrated Health Information System (IHIS)</a:t>
            </a:r>
            <a:endParaRPr i="0" sz="1400" u="none" cap="none" strike="noStrike">
              <a:solidFill>
                <a:srgbClr val="000000"/>
              </a:solidFill>
              <a:latin typeface="Staatliches"/>
              <a:ea typeface="Staatliches"/>
              <a:cs typeface="Staatliches"/>
              <a:sym typeface="Staatliches"/>
            </a:endParaRPr>
          </a:p>
        </p:txBody>
      </p:sp>
      <p:sp>
        <p:nvSpPr>
          <p:cNvPr id="190" name="Google Shape;190;p23"/>
          <p:cNvSpPr/>
          <p:nvPr/>
        </p:nvSpPr>
        <p:spPr>
          <a:xfrm>
            <a:off x="912675" y="3083625"/>
            <a:ext cx="1645800" cy="6414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chemeClr val="dk1"/>
              </a:solidFill>
              <a:latin typeface="Staatliches"/>
              <a:ea typeface="Staatliches"/>
              <a:cs typeface="Staatliches"/>
              <a:sym typeface="Staatliches"/>
            </a:endParaRPr>
          </a:p>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chemeClr val="dk1"/>
              </a:solidFill>
              <a:latin typeface="Staatliches"/>
              <a:ea typeface="Staatliches"/>
              <a:cs typeface="Staatliches"/>
              <a:sym typeface="Staatliches"/>
            </a:endParaRPr>
          </a:p>
          <a:p>
            <a:pPr indent="0" lvl="0" marL="0" marR="0" rtl="0" algn="l">
              <a:lnSpc>
                <a:spcPct val="100000"/>
              </a:lnSpc>
              <a:spcBef>
                <a:spcPts val="0"/>
              </a:spcBef>
              <a:spcAft>
                <a:spcPts val="0"/>
              </a:spcAft>
              <a:buClr>
                <a:srgbClr val="000000"/>
              </a:buClr>
              <a:buSzPts val="1400"/>
              <a:buFont typeface="Arial"/>
              <a:buNone/>
            </a:pPr>
            <a:r>
              <a:rPr lang="en">
                <a:solidFill>
                  <a:schemeClr val="dk1"/>
                </a:solidFill>
                <a:latin typeface="Staatliches"/>
                <a:ea typeface="Staatliches"/>
                <a:cs typeface="Staatliches"/>
                <a:sym typeface="Staatliches"/>
              </a:rPr>
              <a:t>Infocomm</a:t>
            </a:r>
            <a:r>
              <a:rPr i="0" lang="en" sz="1400" u="none" cap="none" strike="noStrike">
                <a:solidFill>
                  <a:schemeClr val="dk1"/>
                </a:solidFill>
                <a:latin typeface="Staatliches"/>
                <a:ea typeface="Staatliches"/>
                <a:cs typeface="Staatliches"/>
                <a:sym typeface="Staatliches"/>
              </a:rPr>
              <a:t> </a:t>
            </a:r>
            <a:endParaRPr i="0" sz="1400" u="none" cap="none" strike="noStrike">
              <a:solidFill>
                <a:schemeClr val="dk1"/>
              </a:solidFill>
              <a:latin typeface="Staatliches"/>
              <a:ea typeface="Staatliches"/>
              <a:cs typeface="Staatliches"/>
              <a:sym typeface="Staatliches"/>
            </a:endParaRPr>
          </a:p>
          <a:p>
            <a:pPr indent="0" lvl="0" marL="0" marR="0" rtl="0" algn="l">
              <a:lnSpc>
                <a:spcPct val="100000"/>
              </a:lnSpc>
              <a:spcBef>
                <a:spcPts val="0"/>
              </a:spcBef>
              <a:spcAft>
                <a:spcPts val="0"/>
              </a:spcAft>
              <a:buClr>
                <a:schemeClr val="dk1"/>
              </a:buClr>
              <a:buSzPts val="1100"/>
              <a:buFont typeface="Arial"/>
              <a:buNone/>
            </a:pPr>
            <a:r>
              <a:rPr i="0" lang="en" sz="1400" u="none" cap="none" strike="noStrike">
                <a:solidFill>
                  <a:schemeClr val="dk1"/>
                </a:solidFill>
                <a:latin typeface="Staatliches"/>
                <a:ea typeface="Staatliches"/>
                <a:cs typeface="Staatliches"/>
                <a:sym typeface="Staatliches"/>
              </a:rPr>
              <a:t>Development Authority (IDA)</a:t>
            </a:r>
            <a:endParaRPr i="0" sz="1400" u="none" cap="none" strike="noStrike">
              <a:solidFill>
                <a:schemeClr val="dk1"/>
              </a:solidFill>
              <a:latin typeface="Staatliches"/>
              <a:ea typeface="Staatliches"/>
              <a:cs typeface="Staatliches"/>
              <a:sym typeface="Staatliches"/>
            </a:endParaRPr>
          </a:p>
          <a:p>
            <a:pPr indent="0" lvl="0" marL="0" marR="0" rtl="0" algn="l">
              <a:lnSpc>
                <a:spcPct val="100000"/>
              </a:lnSpc>
              <a:spcBef>
                <a:spcPts val="0"/>
              </a:spcBef>
              <a:spcAft>
                <a:spcPts val="0"/>
              </a:spcAft>
              <a:buClr>
                <a:schemeClr val="dk1"/>
              </a:buClr>
              <a:buSzPts val="1100"/>
              <a:buFont typeface="Arial"/>
              <a:buNone/>
            </a:pPr>
            <a:r>
              <a:t/>
            </a:r>
            <a:endParaRPr i="0" sz="1400" u="none" cap="none" strike="noStrike">
              <a:solidFill>
                <a:schemeClr val="dk1"/>
              </a:solidFill>
              <a:latin typeface="Staatliches"/>
              <a:ea typeface="Staatliches"/>
              <a:cs typeface="Staatliches"/>
              <a:sym typeface="Staatliches"/>
            </a:endParaRPr>
          </a:p>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Staatliches"/>
              <a:ea typeface="Staatliches"/>
              <a:cs typeface="Staatliches"/>
              <a:sym typeface="Staatliches"/>
            </a:endParaRPr>
          </a:p>
        </p:txBody>
      </p:sp>
      <p:sp>
        <p:nvSpPr>
          <p:cNvPr id="191" name="Google Shape;191;p23"/>
          <p:cNvSpPr/>
          <p:nvPr/>
        </p:nvSpPr>
        <p:spPr>
          <a:xfrm>
            <a:off x="2999663" y="3405300"/>
            <a:ext cx="1645800" cy="946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i="0" lang="en" sz="1400" u="none" cap="none" strike="noStrike">
                <a:solidFill>
                  <a:srgbClr val="000000"/>
                </a:solidFill>
                <a:latin typeface="Staatliches"/>
                <a:ea typeface="Staatliches"/>
                <a:cs typeface="Staatliches"/>
                <a:sym typeface="Staatliches"/>
              </a:rPr>
              <a:t>Ministry of Social and Family Development (MSF)</a:t>
            </a:r>
            <a:endParaRPr i="0" sz="1400" u="none" cap="none" strike="noStrike">
              <a:solidFill>
                <a:srgbClr val="000000"/>
              </a:solidFill>
              <a:latin typeface="Staatliches"/>
              <a:ea typeface="Staatliches"/>
              <a:cs typeface="Staatliches"/>
              <a:sym typeface="Staatliches"/>
            </a:endParaRPr>
          </a:p>
        </p:txBody>
      </p:sp>
      <p:sp>
        <p:nvSpPr>
          <p:cNvPr id="192" name="Google Shape;192;p23"/>
          <p:cNvSpPr/>
          <p:nvPr/>
        </p:nvSpPr>
        <p:spPr>
          <a:xfrm>
            <a:off x="3037088" y="2519050"/>
            <a:ext cx="1645800" cy="6414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i="0" lang="en" sz="1400" u="none" cap="none" strike="noStrike">
                <a:solidFill>
                  <a:schemeClr val="dk1"/>
                </a:solidFill>
                <a:latin typeface="Staatliches"/>
                <a:ea typeface="Staatliches"/>
                <a:cs typeface="Staatliches"/>
                <a:sym typeface="Staatliches"/>
              </a:rPr>
              <a:t>Ministry of Health Holdings </a:t>
            </a:r>
            <a:endParaRPr i="0" sz="1400" u="none" cap="none" strike="noStrike">
              <a:solidFill>
                <a:schemeClr val="dk1"/>
              </a:solidFill>
              <a:latin typeface="Staatliches"/>
              <a:ea typeface="Staatliches"/>
              <a:cs typeface="Staatliches"/>
              <a:sym typeface="Staatliches"/>
            </a:endParaRPr>
          </a:p>
          <a:p>
            <a:pPr indent="0" lvl="0" marL="0" marR="0" rtl="0" algn="l">
              <a:lnSpc>
                <a:spcPct val="100000"/>
              </a:lnSpc>
              <a:spcBef>
                <a:spcPts val="0"/>
              </a:spcBef>
              <a:spcAft>
                <a:spcPts val="0"/>
              </a:spcAft>
              <a:buClr>
                <a:srgbClr val="000000"/>
              </a:buClr>
              <a:buSzPts val="1400"/>
              <a:buFont typeface="Arial"/>
              <a:buNone/>
            </a:pPr>
            <a:r>
              <a:rPr i="0" lang="en" sz="1400" u="none" cap="none" strike="noStrike">
                <a:solidFill>
                  <a:srgbClr val="000000"/>
                </a:solidFill>
                <a:latin typeface="Staatliches"/>
                <a:ea typeface="Staatliches"/>
                <a:cs typeface="Staatliches"/>
                <a:sym typeface="Staatliches"/>
              </a:rPr>
              <a:t>(MOHH)</a:t>
            </a:r>
            <a:endParaRPr i="0" sz="1400" u="none" cap="none" strike="noStrike">
              <a:solidFill>
                <a:srgbClr val="000000"/>
              </a:solidFill>
              <a:latin typeface="Staatliches"/>
              <a:ea typeface="Staatliches"/>
              <a:cs typeface="Staatliches"/>
              <a:sym typeface="Staatliches"/>
            </a:endParaRPr>
          </a:p>
        </p:txBody>
      </p:sp>
      <p:sp>
        <p:nvSpPr>
          <p:cNvPr id="193" name="Google Shape;193;p23"/>
          <p:cNvSpPr/>
          <p:nvPr/>
        </p:nvSpPr>
        <p:spPr>
          <a:xfrm>
            <a:off x="3037763" y="1572850"/>
            <a:ext cx="1645800" cy="6414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i="0" lang="en" sz="1400" u="none" cap="none" strike="noStrike">
                <a:solidFill>
                  <a:srgbClr val="000000"/>
                </a:solidFill>
                <a:latin typeface="Staatliches"/>
                <a:ea typeface="Staatliches"/>
                <a:cs typeface="Staatliches"/>
                <a:sym typeface="Staatliches"/>
              </a:rPr>
              <a:t>Ministry of Health(MOH)</a:t>
            </a:r>
            <a:endParaRPr i="0" sz="1400" u="none" cap="none" strike="noStrike">
              <a:solidFill>
                <a:srgbClr val="000000"/>
              </a:solidFill>
              <a:latin typeface="Staatliches"/>
              <a:ea typeface="Staatliches"/>
              <a:cs typeface="Staatliches"/>
              <a:sym typeface="Staatliches"/>
            </a:endParaRPr>
          </a:p>
        </p:txBody>
      </p:sp>
      <p:sp>
        <p:nvSpPr>
          <p:cNvPr id="194" name="Google Shape;194;p23"/>
          <p:cNvSpPr/>
          <p:nvPr/>
        </p:nvSpPr>
        <p:spPr>
          <a:xfrm>
            <a:off x="5117975" y="3649450"/>
            <a:ext cx="1645800" cy="6414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i="0" lang="en" sz="1400" u="none" cap="none" strike="noStrike">
                <a:solidFill>
                  <a:srgbClr val="000000"/>
                </a:solidFill>
                <a:latin typeface="Staatliches"/>
                <a:ea typeface="Staatliches"/>
                <a:cs typeface="Staatliches"/>
                <a:sym typeface="Staatliches"/>
              </a:rPr>
              <a:t>Professional Bodies </a:t>
            </a:r>
            <a:endParaRPr i="0" sz="1400" u="none" cap="none" strike="noStrike">
              <a:solidFill>
                <a:srgbClr val="000000"/>
              </a:solidFill>
              <a:latin typeface="Staatliches"/>
              <a:ea typeface="Staatliches"/>
              <a:cs typeface="Staatliches"/>
              <a:sym typeface="Staatliches"/>
            </a:endParaRPr>
          </a:p>
        </p:txBody>
      </p:sp>
      <p:sp>
        <p:nvSpPr>
          <p:cNvPr id="195" name="Google Shape;195;p23"/>
          <p:cNvSpPr/>
          <p:nvPr/>
        </p:nvSpPr>
        <p:spPr>
          <a:xfrm>
            <a:off x="5151475" y="2642600"/>
            <a:ext cx="1645800" cy="6414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a:latin typeface="Staatliches"/>
              <a:ea typeface="Staatliches"/>
              <a:cs typeface="Staatliches"/>
              <a:sym typeface="Staatliches"/>
            </a:endParaRPr>
          </a:p>
          <a:p>
            <a:pPr indent="0" lvl="0" marL="0" marR="0" rtl="0" algn="l">
              <a:lnSpc>
                <a:spcPct val="100000"/>
              </a:lnSpc>
              <a:spcBef>
                <a:spcPts val="0"/>
              </a:spcBef>
              <a:spcAft>
                <a:spcPts val="0"/>
              </a:spcAft>
              <a:buClr>
                <a:srgbClr val="000000"/>
              </a:buClr>
              <a:buSzPts val="1400"/>
              <a:buFont typeface="Arial"/>
              <a:buNone/>
            </a:pPr>
            <a:r>
              <a:rPr i="0" lang="en" sz="1400" u="none" cap="none" strike="noStrike">
                <a:solidFill>
                  <a:srgbClr val="000000"/>
                </a:solidFill>
                <a:latin typeface="Staatliches"/>
                <a:ea typeface="Staatliches"/>
                <a:cs typeface="Staatliches"/>
                <a:sym typeface="Staatliches"/>
              </a:rPr>
              <a:t>Health Sciences Authority (HSA)</a:t>
            </a:r>
            <a:endParaRPr i="0" sz="1400" u="none" cap="none" strike="noStrike">
              <a:solidFill>
                <a:srgbClr val="000000"/>
              </a:solidFill>
              <a:latin typeface="Staatliches"/>
              <a:ea typeface="Staatliches"/>
              <a:cs typeface="Staatliches"/>
              <a:sym typeface="Staatliches"/>
            </a:endParaRPr>
          </a:p>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Staatliches"/>
              <a:ea typeface="Staatliches"/>
              <a:cs typeface="Staatliches"/>
              <a:sym typeface="Staatliches"/>
            </a:endParaRPr>
          </a:p>
        </p:txBody>
      </p:sp>
      <p:sp>
        <p:nvSpPr>
          <p:cNvPr id="196" name="Google Shape;196;p23"/>
          <p:cNvSpPr/>
          <p:nvPr/>
        </p:nvSpPr>
        <p:spPr>
          <a:xfrm>
            <a:off x="5151813" y="1635738"/>
            <a:ext cx="1645800" cy="6414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i="0" lang="en" sz="1400" u="none" cap="none" strike="noStrike">
                <a:solidFill>
                  <a:srgbClr val="000000"/>
                </a:solidFill>
                <a:latin typeface="Staatliches"/>
                <a:ea typeface="Staatliches"/>
                <a:cs typeface="Staatliches"/>
                <a:sym typeface="Staatliches"/>
              </a:rPr>
              <a:t>Ministry of Health(MOH)</a:t>
            </a:r>
            <a:endParaRPr i="0" sz="1400" u="none" cap="none" strike="noStrike">
              <a:solidFill>
                <a:srgbClr val="000000"/>
              </a:solidFill>
              <a:latin typeface="Staatliches"/>
              <a:ea typeface="Staatliches"/>
              <a:cs typeface="Staatliches"/>
              <a:sym typeface="Staatliches"/>
            </a:endParaRPr>
          </a:p>
        </p:txBody>
      </p:sp>
      <p:sp>
        <p:nvSpPr>
          <p:cNvPr id="197" name="Google Shape;197;p23"/>
          <p:cNvSpPr/>
          <p:nvPr/>
        </p:nvSpPr>
        <p:spPr>
          <a:xfrm>
            <a:off x="7198175" y="3649450"/>
            <a:ext cx="1645800" cy="6414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i="0" lang="en" sz="1400" u="none" cap="none" strike="noStrike">
                <a:solidFill>
                  <a:srgbClr val="000000"/>
                </a:solidFill>
                <a:latin typeface="Staatliches"/>
                <a:ea typeface="Staatliches"/>
                <a:cs typeface="Staatliches"/>
                <a:sym typeface="Staatliches"/>
              </a:rPr>
              <a:t>Agency for Integrated Care(AIC)</a:t>
            </a:r>
            <a:endParaRPr i="0" sz="1400" u="none" cap="none" strike="noStrike">
              <a:solidFill>
                <a:srgbClr val="000000"/>
              </a:solidFill>
              <a:latin typeface="Staatliches"/>
              <a:ea typeface="Staatliches"/>
              <a:cs typeface="Staatliches"/>
              <a:sym typeface="Staatliches"/>
            </a:endParaRPr>
          </a:p>
        </p:txBody>
      </p:sp>
      <p:sp>
        <p:nvSpPr>
          <p:cNvPr id="198" name="Google Shape;198;p23"/>
          <p:cNvSpPr/>
          <p:nvPr/>
        </p:nvSpPr>
        <p:spPr>
          <a:xfrm>
            <a:off x="7212400" y="2641488"/>
            <a:ext cx="1645800" cy="6414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i="0" lang="en" sz="1400" u="none" cap="none" strike="noStrike">
                <a:solidFill>
                  <a:srgbClr val="000000"/>
                </a:solidFill>
                <a:latin typeface="Staatliches"/>
                <a:ea typeface="Staatliches"/>
                <a:cs typeface="Staatliches"/>
                <a:sym typeface="Staatliches"/>
              </a:rPr>
              <a:t>Individual Hospitals </a:t>
            </a:r>
            <a:endParaRPr i="0" sz="1400" u="none" cap="none" strike="noStrike">
              <a:solidFill>
                <a:srgbClr val="000000"/>
              </a:solidFill>
              <a:latin typeface="Staatliches"/>
              <a:ea typeface="Staatliches"/>
              <a:cs typeface="Staatliches"/>
              <a:sym typeface="Staatliches"/>
            </a:endParaRPr>
          </a:p>
        </p:txBody>
      </p:sp>
      <p:sp>
        <p:nvSpPr>
          <p:cNvPr id="199" name="Google Shape;199;p23"/>
          <p:cNvSpPr/>
          <p:nvPr/>
        </p:nvSpPr>
        <p:spPr>
          <a:xfrm>
            <a:off x="7211725" y="1634075"/>
            <a:ext cx="1645800" cy="6414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i="0" lang="en" sz="1400" u="none" cap="none" strike="noStrike">
                <a:solidFill>
                  <a:srgbClr val="000000"/>
                </a:solidFill>
                <a:latin typeface="Staatliches"/>
                <a:ea typeface="Staatliches"/>
                <a:cs typeface="Staatliches"/>
                <a:sym typeface="Staatliches"/>
              </a:rPr>
              <a:t>Healthcare Clusters</a:t>
            </a:r>
            <a:endParaRPr i="0" sz="1400" u="none" cap="none" strike="noStrike">
              <a:solidFill>
                <a:srgbClr val="000000"/>
              </a:solidFill>
              <a:latin typeface="Staatliches"/>
              <a:ea typeface="Staatliches"/>
              <a:cs typeface="Staatliches"/>
              <a:sym typeface="Staatliches"/>
            </a:endParaRPr>
          </a:p>
        </p:txBody>
      </p:sp>
      <p:sp>
        <p:nvSpPr>
          <p:cNvPr id="200" name="Google Shape;200;p23"/>
          <p:cNvSpPr/>
          <p:nvPr/>
        </p:nvSpPr>
        <p:spPr>
          <a:xfrm>
            <a:off x="682750" y="891950"/>
            <a:ext cx="2355000" cy="475500"/>
          </a:xfrm>
          <a:prstGeom prst="chevron">
            <a:avLst>
              <a:gd fmla="val 50000" name="adj"/>
            </a:avLst>
          </a:prstGeom>
          <a:solidFill>
            <a:srgbClr val="6FA8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i="0" lang="en" sz="1800" u="none" cap="none" strike="noStrike">
                <a:solidFill>
                  <a:srgbClr val="000000"/>
                </a:solidFill>
                <a:latin typeface="Staatliches"/>
                <a:ea typeface="Staatliches"/>
                <a:cs typeface="Staatliches"/>
                <a:sym typeface="Staatliches"/>
              </a:rPr>
              <a:t>Influencer</a:t>
            </a:r>
            <a:endParaRPr i="0" sz="1800" u="none" cap="none" strike="noStrike">
              <a:solidFill>
                <a:srgbClr val="000000"/>
              </a:solidFill>
              <a:latin typeface="Staatliches"/>
              <a:ea typeface="Staatliches"/>
              <a:cs typeface="Staatliches"/>
              <a:sym typeface="Staatliches"/>
            </a:endParaRPr>
          </a:p>
        </p:txBody>
      </p:sp>
      <p:sp>
        <p:nvSpPr>
          <p:cNvPr id="201" name="Google Shape;201;p23"/>
          <p:cNvSpPr/>
          <p:nvPr/>
        </p:nvSpPr>
        <p:spPr>
          <a:xfrm>
            <a:off x="6652525" y="906950"/>
            <a:ext cx="2463600" cy="453000"/>
          </a:xfrm>
          <a:prstGeom prst="chevron">
            <a:avLst>
              <a:gd fmla="val 50000" name="adj"/>
            </a:avLst>
          </a:prstGeom>
          <a:solidFill>
            <a:srgbClr val="6FA8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lang="en" sz="1800">
                <a:latin typeface="Staatliches"/>
                <a:ea typeface="Staatliches"/>
                <a:cs typeface="Staatliches"/>
                <a:sym typeface="Staatliches"/>
              </a:rPr>
              <a:t>      </a:t>
            </a:r>
            <a:r>
              <a:rPr i="0" lang="en" sz="1800" u="none" cap="none" strike="noStrike">
                <a:solidFill>
                  <a:srgbClr val="000000"/>
                </a:solidFill>
                <a:latin typeface="Staatliches"/>
                <a:ea typeface="Staatliches"/>
                <a:cs typeface="Staatliches"/>
                <a:sym typeface="Staatliches"/>
              </a:rPr>
              <a:t>Delivery System</a:t>
            </a:r>
            <a:endParaRPr i="0" sz="1800" u="none" cap="none" strike="noStrike">
              <a:solidFill>
                <a:srgbClr val="000000"/>
              </a:solidFill>
              <a:latin typeface="Staatliches"/>
              <a:ea typeface="Staatliches"/>
              <a:cs typeface="Staatliches"/>
              <a:sym typeface="Staatliches"/>
            </a:endParaRPr>
          </a:p>
        </p:txBody>
      </p:sp>
      <p:sp>
        <p:nvSpPr>
          <p:cNvPr id="202" name="Google Shape;202;p23"/>
          <p:cNvSpPr/>
          <p:nvPr/>
        </p:nvSpPr>
        <p:spPr>
          <a:xfrm>
            <a:off x="4463900" y="891875"/>
            <a:ext cx="2463600" cy="453000"/>
          </a:xfrm>
          <a:prstGeom prst="chevron">
            <a:avLst>
              <a:gd fmla="val 50000" name="adj"/>
            </a:avLst>
          </a:prstGeom>
          <a:solidFill>
            <a:srgbClr val="6FA8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lang="en" sz="1800">
                <a:latin typeface="Staatliches"/>
                <a:ea typeface="Staatliches"/>
                <a:cs typeface="Staatliches"/>
                <a:sym typeface="Staatliches"/>
              </a:rPr>
              <a:t>    </a:t>
            </a:r>
            <a:r>
              <a:rPr i="0" lang="en" sz="1800" u="none" cap="none" strike="noStrike">
                <a:solidFill>
                  <a:srgbClr val="000000"/>
                </a:solidFill>
                <a:latin typeface="Staatliches"/>
                <a:ea typeface="Staatliches"/>
                <a:cs typeface="Staatliches"/>
                <a:sym typeface="Staatliches"/>
              </a:rPr>
              <a:t>Regulator </a:t>
            </a:r>
            <a:endParaRPr i="0" sz="1800" u="none" cap="none" strike="noStrike">
              <a:solidFill>
                <a:srgbClr val="000000"/>
              </a:solidFill>
              <a:latin typeface="Staatliches"/>
              <a:ea typeface="Staatliches"/>
              <a:cs typeface="Staatliches"/>
              <a:sym typeface="Staatliches"/>
            </a:endParaRPr>
          </a:p>
        </p:txBody>
      </p:sp>
      <p:sp>
        <p:nvSpPr>
          <p:cNvPr id="203" name="Google Shape;203;p23"/>
          <p:cNvSpPr/>
          <p:nvPr/>
        </p:nvSpPr>
        <p:spPr>
          <a:xfrm>
            <a:off x="2785375" y="891950"/>
            <a:ext cx="2033100" cy="453000"/>
          </a:xfrm>
          <a:prstGeom prst="chevron">
            <a:avLst>
              <a:gd fmla="val 50000" name="adj"/>
            </a:avLst>
          </a:prstGeom>
          <a:solidFill>
            <a:srgbClr val="6FA8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i="0" lang="en" sz="1800" u="none" cap="none" strike="noStrike">
                <a:solidFill>
                  <a:srgbClr val="000000"/>
                </a:solidFill>
                <a:latin typeface="Staatliches"/>
                <a:ea typeface="Staatliches"/>
                <a:cs typeface="Staatliches"/>
                <a:sym typeface="Staatliches"/>
              </a:rPr>
              <a:t>Policy Maker </a:t>
            </a:r>
            <a:endParaRPr i="0" sz="1800" u="none" cap="none" strike="noStrike">
              <a:solidFill>
                <a:srgbClr val="000000"/>
              </a:solidFill>
              <a:latin typeface="Staatliches"/>
              <a:ea typeface="Staatliches"/>
              <a:cs typeface="Staatliches"/>
              <a:sym typeface="Staatliches"/>
            </a:endParaRPr>
          </a:p>
        </p:txBody>
      </p:sp>
      <p:sp>
        <p:nvSpPr>
          <p:cNvPr id="204" name="Google Shape;204;p23"/>
          <p:cNvSpPr/>
          <p:nvPr/>
        </p:nvSpPr>
        <p:spPr>
          <a:xfrm>
            <a:off x="758950" y="103800"/>
            <a:ext cx="7923300" cy="6414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3000">
                <a:latin typeface="Staatliches"/>
                <a:ea typeface="Staatliches"/>
                <a:cs typeface="Staatliches"/>
                <a:sym typeface="Staatliches"/>
              </a:rPr>
              <a:t>Stakeholders</a:t>
            </a:r>
            <a:endParaRPr sz="3000">
              <a:latin typeface="Staatliches"/>
              <a:ea typeface="Staatliches"/>
              <a:cs typeface="Staatliches"/>
              <a:sym typeface="Staatliche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0"/>
                                        </p:tgtEl>
                                        <p:attrNameLst>
                                          <p:attrName>style.visibility</p:attrName>
                                        </p:attrNameLst>
                                      </p:cBhvr>
                                      <p:to>
                                        <p:strVal val="visible"/>
                                      </p:to>
                                    </p:set>
                                    <p:animEffect filter="fade" transition="in">
                                      <p:cBhvr>
                                        <p:cTn dur="1000"/>
                                        <p:tgtEl>
                                          <p:spTgt spid="20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3"/>
                                        </p:tgtEl>
                                        <p:attrNameLst>
                                          <p:attrName>style.visibility</p:attrName>
                                        </p:attrNameLst>
                                      </p:cBhvr>
                                      <p:to>
                                        <p:strVal val="visible"/>
                                      </p:to>
                                    </p:set>
                                    <p:animEffect filter="fade" transition="in">
                                      <p:cBhvr>
                                        <p:cTn dur="1000"/>
                                        <p:tgtEl>
                                          <p:spTgt spid="18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3"/>
                                        </p:tgtEl>
                                        <p:attrNameLst>
                                          <p:attrName>style.visibility</p:attrName>
                                        </p:attrNameLst>
                                      </p:cBhvr>
                                      <p:to>
                                        <p:strVal val="visible"/>
                                      </p:to>
                                    </p:set>
                                    <p:animEffect filter="fade" transition="in">
                                      <p:cBhvr>
                                        <p:cTn dur="1000"/>
                                        <p:tgtEl>
                                          <p:spTgt spid="20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4"/>
                                        </p:tgtEl>
                                        <p:attrNameLst>
                                          <p:attrName>style.visibility</p:attrName>
                                        </p:attrNameLst>
                                      </p:cBhvr>
                                      <p:to>
                                        <p:strVal val="visible"/>
                                      </p:to>
                                    </p:set>
                                    <p:animEffect filter="fade" transition="in">
                                      <p:cBhvr>
                                        <p:cTn dur="1000"/>
                                        <p:tgtEl>
                                          <p:spTgt spid="18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2"/>
                                        </p:tgtEl>
                                        <p:attrNameLst>
                                          <p:attrName>style.visibility</p:attrName>
                                        </p:attrNameLst>
                                      </p:cBhvr>
                                      <p:to>
                                        <p:strVal val="visible"/>
                                      </p:to>
                                    </p:set>
                                    <p:animEffect filter="fade" transition="in">
                                      <p:cBhvr>
                                        <p:cTn dur="1000"/>
                                        <p:tgtEl>
                                          <p:spTgt spid="20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6"/>
                                        </p:tgtEl>
                                        <p:attrNameLst>
                                          <p:attrName>style.visibility</p:attrName>
                                        </p:attrNameLst>
                                      </p:cBhvr>
                                      <p:to>
                                        <p:strVal val="visible"/>
                                      </p:to>
                                    </p:set>
                                    <p:animEffect filter="fade" transition="in">
                                      <p:cBhvr>
                                        <p:cTn dur="1000"/>
                                        <p:tgtEl>
                                          <p:spTgt spid="18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1"/>
                                        </p:tgtEl>
                                        <p:attrNameLst>
                                          <p:attrName>style.visibility</p:attrName>
                                        </p:attrNameLst>
                                      </p:cBhvr>
                                      <p:to>
                                        <p:strVal val="visible"/>
                                      </p:to>
                                    </p:set>
                                    <p:animEffect filter="fade" transition="in">
                                      <p:cBhvr>
                                        <p:cTn dur="1000"/>
                                        <p:tgtEl>
                                          <p:spTgt spid="20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5"/>
                                        </p:tgtEl>
                                        <p:attrNameLst>
                                          <p:attrName>style.visibility</p:attrName>
                                        </p:attrNameLst>
                                      </p:cBhvr>
                                      <p:to>
                                        <p:strVal val="visible"/>
                                      </p:to>
                                    </p:set>
                                    <p:animEffect filter="fade" transition="in">
                                      <p:cBhvr>
                                        <p:cTn dur="1000"/>
                                        <p:tgtEl>
                                          <p:spTgt spid="18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208" name="Shape 208"/>
        <p:cNvGrpSpPr/>
        <p:nvPr/>
      </p:nvGrpSpPr>
      <p:grpSpPr>
        <a:xfrm>
          <a:off x="0" y="0"/>
          <a:ext cx="0" cy="0"/>
          <a:chOff x="0" y="0"/>
          <a:chExt cx="0" cy="0"/>
        </a:xfrm>
      </p:grpSpPr>
      <p:sp>
        <p:nvSpPr>
          <p:cNvPr id="209" name="Google Shape;209;p24"/>
          <p:cNvSpPr txBox="1"/>
          <p:nvPr>
            <p:ph type="title"/>
          </p:nvPr>
        </p:nvSpPr>
        <p:spPr>
          <a:xfrm>
            <a:off x="628641" y="121444"/>
            <a:ext cx="7886700" cy="9942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latin typeface="Staatliches"/>
                <a:ea typeface="Staatliches"/>
                <a:cs typeface="Staatliches"/>
                <a:sym typeface="Staatliches"/>
              </a:rPr>
              <a:t>Gain of investors benefits</a:t>
            </a:r>
            <a:endParaRPr>
              <a:latin typeface="Staatliches"/>
              <a:ea typeface="Staatliches"/>
              <a:cs typeface="Staatliches"/>
              <a:sym typeface="Staatliches"/>
            </a:endParaRPr>
          </a:p>
        </p:txBody>
      </p:sp>
      <p:pic>
        <p:nvPicPr>
          <p:cNvPr id="210" name="Google Shape;210;p24"/>
          <p:cNvPicPr preferRelativeResize="0"/>
          <p:nvPr/>
        </p:nvPicPr>
        <p:blipFill>
          <a:blip r:embed="rId4">
            <a:alphaModFix/>
          </a:blip>
          <a:stretch>
            <a:fillRect/>
          </a:stretch>
        </p:blipFill>
        <p:spPr>
          <a:xfrm>
            <a:off x="713675" y="1208275"/>
            <a:ext cx="5623124" cy="3700200"/>
          </a:xfrm>
          <a:prstGeom prst="rect">
            <a:avLst/>
          </a:prstGeom>
          <a:noFill/>
          <a:ln>
            <a:noFill/>
          </a:ln>
        </p:spPr>
      </p:pic>
      <p:sp>
        <p:nvSpPr>
          <p:cNvPr id="211" name="Google Shape;211;p24"/>
          <p:cNvSpPr/>
          <p:nvPr/>
        </p:nvSpPr>
        <p:spPr>
          <a:xfrm>
            <a:off x="6222475" y="1208250"/>
            <a:ext cx="2921400" cy="3700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lnSpc>
                <a:spcPct val="90000"/>
              </a:lnSpc>
              <a:spcBef>
                <a:spcPts val="0"/>
              </a:spcBef>
              <a:spcAft>
                <a:spcPts val="0"/>
              </a:spcAft>
              <a:buNone/>
            </a:pPr>
            <a:r>
              <a:t/>
            </a:r>
            <a:endParaRPr>
              <a:solidFill>
                <a:schemeClr val="dk1"/>
              </a:solidFill>
              <a:latin typeface="Staatliches"/>
              <a:ea typeface="Staatliches"/>
              <a:cs typeface="Staatliches"/>
              <a:sym typeface="Staatliches"/>
            </a:endParaRPr>
          </a:p>
          <a:p>
            <a:pPr indent="-317500" lvl="0" marL="457200" rtl="0" algn="l">
              <a:lnSpc>
                <a:spcPct val="90000"/>
              </a:lnSpc>
              <a:spcBef>
                <a:spcPts val="0"/>
              </a:spcBef>
              <a:spcAft>
                <a:spcPts val="0"/>
              </a:spcAft>
              <a:buClr>
                <a:schemeClr val="dk1"/>
              </a:buClr>
              <a:buSzPts val="1400"/>
              <a:buFont typeface="Staatliches"/>
              <a:buChar char="•"/>
            </a:pPr>
            <a:r>
              <a:rPr lang="en">
                <a:solidFill>
                  <a:schemeClr val="dk1"/>
                </a:solidFill>
                <a:latin typeface="Staatliches"/>
                <a:ea typeface="Staatliches"/>
                <a:cs typeface="Staatliches"/>
                <a:sym typeface="Staatliches"/>
              </a:rPr>
              <a:t> </a:t>
            </a:r>
            <a:r>
              <a:rPr lang="en">
                <a:solidFill>
                  <a:schemeClr val="dk1"/>
                </a:solidFill>
                <a:latin typeface="Staatliches"/>
                <a:ea typeface="Staatliches"/>
                <a:cs typeface="Staatliches"/>
                <a:sym typeface="Staatliches"/>
              </a:rPr>
              <a:t>Increasing trend,Increased of manpower</a:t>
            </a:r>
            <a:endParaRPr>
              <a:solidFill>
                <a:schemeClr val="dk1"/>
              </a:solidFill>
              <a:latin typeface="Staatliches"/>
              <a:ea typeface="Staatliches"/>
              <a:cs typeface="Staatliches"/>
              <a:sym typeface="Staatliches"/>
            </a:endParaRPr>
          </a:p>
          <a:p>
            <a:pPr indent="0" lvl="0" marL="457200" rtl="0" algn="l">
              <a:lnSpc>
                <a:spcPct val="90000"/>
              </a:lnSpc>
              <a:spcBef>
                <a:spcPts val="0"/>
              </a:spcBef>
              <a:spcAft>
                <a:spcPts val="0"/>
              </a:spcAft>
              <a:buNone/>
            </a:pPr>
            <a:r>
              <a:t/>
            </a:r>
            <a:endParaRPr>
              <a:solidFill>
                <a:schemeClr val="dk1"/>
              </a:solidFill>
              <a:latin typeface="Staatliches"/>
              <a:ea typeface="Staatliches"/>
              <a:cs typeface="Staatliches"/>
              <a:sym typeface="Staatliches"/>
            </a:endParaRPr>
          </a:p>
          <a:p>
            <a:pPr indent="-317500" lvl="0" marL="457200" rtl="0" algn="l">
              <a:lnSpc>
                <a:spcPct val="90000"/>
              </a:lnSpc>
              <a:spcBef>
                <a:spcPts val="0"/>
              </a:spcBef>
              <a:spcAft>
                <a:spcPts val="0"/>
              </a:spcAft>
              <a:buClr>
                <a:schemeClr val="dk1"/>
              </a:buClr>
              <a:buSzPts val="1400"/>
              <a:buFont typeface="Staatliches"/>
              <a:buChar char="•"/>
            </a:pPr>
            <a:r>
              <a:rPr lang="en">
                <a:solidFill>
                  <a:schemeClr val="dk1"/>
                </a:solidFill>
                <a:latin typeface="Staatliches"/>
                <a:ea typeface="Staatliches"/>
                <a:cs typeface="Staatliches"/>
                <a:sym typeface="Staatliches"/>
              </a:rPr>
              <a:t>As seen the amount of registered nurses has increased as high as an approximately 34000 nurses, excluding enrolled nurses</a:t>
            </a:r>
            <a:endParaRPr>
              <a:solidFill>
                <a:schemeClr val="dk1"/>
              </a:solidFill>
              <a:latin typeface="Staatliches"/>
              <a:ea typeface="Staatliches"/>
              <a:cs typeface="Staatliches"/>
              <a:sym typeface="Staatliches"/>
            </a:endParaRPr>
          </a:p>
          <a:p>
            <a:pPr indent="0" lvl="0" marL="457200" rtl="0" algn="l">
              <a:lnSpc>
                <a:spcPct val="90000"/>
              </a:lnSpc>
              <a:spcBef>
                <a:spcPts val="0"/>
              </a:spcBef>
              <a:spcAft>
                <a:spcPts val="0"/>
              </a:spcAft>
              <a:buNone/>
            </a:pPr>
            <a:r>
              <a:t/>
            </a:r>
            <a:endParaRPr>
              <a:solidFill>
                <a:schemeClr val="dk1"/>
              </a:solidFill>
              <a:latin typeface="Staatliches"/>
              <a:ea typeface="Staatliches"/>
              <a:cs typeface="Staatliches"/>
              <a:sym typeface="Staatliches"/>
            </a:endParaRPr>
          </a:p>
          <a:p>
            <a:pPr indent="-317500" lvl="0" marL="457200" rtl="0" algn="l">
              <a:lnSpc>
                <a:spcPct val="90000"/>
              </a:lnSpc>
              <a:spcBef>
                <a:spcPts val="600"/>
              </a:spcBef>
              <a:spcAft>
                <a:spcPts val="0"/>
              </a:spcAft>
              <a:buClr>
                <a:schemeClr val="dk1"/>
              </a:buClr>
              <a:buSzPts val="1400"/>
              <a:buFont typeface="Staatliches"/>
              <a:buChar char="•"/>
            </a:pPr>
            <a:r>
              <a:rPr lang="en">
                <a:solidFill>
                  <a:schemeClr val="dk1"/>
                </a:solidFill>
                <a:latin typeface="Staatliches"/>
                <a:ea typeface="Staatliches"/>
                <a:cs typeface="Staatliches"/>
                <a:sym typeface="Staatliches"/>
              </a:rPr>
              <a:t>attracted more foreigners or professionals  from overseas to come and work in the singapore healthcare industry.</a:t>
            </a:r>
            <a:endParaRPr>
              <a:solidFill>
                <a:schemeClr val="dk1"/>
              </a:solidFill>
              <a:latin typeface="Staatliches"/>
              <a:ea typeface="Staatliches"/>
              <a:cs typeface="Staatliches"/>
              <a:sym typeface="Staatliches"/>
            </a:endParaRPr>
          </a:p>
          <a:p>
            <a:pPr indent="0" lvl="0" marL="457200" rtl="0" algn="l">
              <a:lnSpc>
                <a:spcPct val="90000"/>
              </a:lnSpc>
              <a:spcBef>
                <a:spcPts val="800"/>
              </a:spcBef>
              <a:spcAft>
                <a:spcPts val="0"/>
              </a:spcAft>
              <a:buNone/>
            </a:pPr>
            <a:r>
              <a:t/>
            </a:r>
            <a:endParaRPr>
              <a:solidFill>
                <a:schemeClr val="dk1"/>
              </a:solidFill>
              <a:latin typeface="Calibri"/>
              <a:ea typeface="Calibri"/>
              <a:cs typeface="Calibri"/>
              <a:sym typeface="Calibri"/>
            </a:endParaRPr>
          </a:p>
          <a:p>
            <a:pPr indent="0" lvl="0" marL="0" rtl="0" algn="l">
              <a:spcBef>
                <a:spcPts val="0"/>
              </a:spcBef>
              <a:spcAft>
                <a:spcPts val="0"/>
              </a:spcAft>
              <a:buNone/>
            </a:pPr>
            <a:r>
              <a:t/>
            </a:r>
            <a:endParaRPr/>
          </a:p>
        </p:txBody>
      </p:sp>
      <p:sp>
        <p:nvSpPr>
          <p:cNvPr id="212" name="Google Shape;212;p24"/>
          <p:cNvSpPr/>
          <p:nvPr/>
        </p:nvSpPr>
        <p:spPr>
          <a:xfrm>
            <a:off x="721800" y="121450"/>
            <a:ext cx="7700400" cy="8175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3000">
                <a:latin typeface="Staatliches"/>
                <a:ea typeface="Staatliches"/>
                <a:cs typeface="Staatliches"/>
                <a:sym typeface="Staatliches"/>
              </a:rPr>
              <a:t>Gain of investors benefits </a:t>
            </a:r>
            <a:endParaRPr sz="3000">
              <a:latin typeface="Staatliches"/>
              <a:ea typeface="Staatliches"/>
              <a:cs typeface="Staatliches"/>
              <a:sym typeface="Staatliches"/>
            </a:endParaRPr>
          </a:p>
        </p:txBody>
      </p:sp>
      <p:sp>
        <p:nvSpPr>
          <p:cNvPr id="213" name="Google Shape;213;p24"/>
          <p:cNvSpPr/>
          <p:nvPr/>
        </p:nvSpPr>
        <p:spPr>
          <a:xfrm>
            <a:off x="4572000" y="2143525"/>
            <a:ext cx="344100" cy="1122900"/>
          </a:xfrm>
          <a:prstGeom prst="downArrow">
            <a:avLst>
              <a:gd fmla="val 50000" name="adj1"/>
              <a:gd fmla="val 50000" name="adj2"/>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0"/>
                                        </p:tgtEl>
                                        <p:attrNameLst>
                                          <p:attrName>style.visibility</p:attrName>
                                        </p:attrNameLst>
                                      </p:cBhvr>
                                      <p:to>
                                        <p:strVal val="visible"/>
                                      </p:to>
                                    </p:set>
                                    <p:animEffect filter="fade" transition="in">
                                      <p:cBhvr>
                                        <p:cTn dur="1000"/>
                                        <p:tgtEl>
                                          <p:spTgt spid="21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1"/>
                                        </p:tgtEl>
                                        <p:attrNameLst>
                                          <p:attrName>style.visibility</p:attrName>
                                        </p:attrNameLst>
                                      </p:cBhvr>
                                      <p:to>
                                        <p:strVal val="visible"/>
                                      </p:to>
                                    </p:set>
                                    <p:animEffect filter="fade" transition="in">
                                      <p:cBhvr>
                                        <p:cTn dur="1000"/>
                                        <p:tgtEl>
                                          <p:spTgt spid="21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1">
                                            <p:txEl>
                                              <p:pRg end="0" st="0"/>
                                            </p:txEl>
                                          </p:spTgt>
                                        </p:tgtEl>
                                        <p:attrNameLst>
                                          <p:attrName>style.visibility</p:attrName>
                                        </p:attrNameLst>
                                      </p:cBhvr>
                                      <p:to>
                                        <p:strVal val="visible"/>
                                      </p:to>
                                    </p:set>
                                    <p:animEffect filter="fade" transition="in">
                                      <p:cBhvr>
                                        <p:cTn dur="1000"/>
                                        <p:tgtEl>
                                          <p:spTgt spid="21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1">
                                            <p:txEl>
                                              <p:pRg end="1" st="1"/>
                                            </p:txEl>
                                          </p:spTgt>
                                        </p:tgtEl>
                                        <p:attrNameLst>
                                          <p:attrName>style.visibility</p:attrName>
                                        </p:attrNameLst>
                                      </p:cBhvr>
                                      <p:to>
                                        <p:strVal val="visible"/>
                                      </p:to>
                                    </p:set>
                                    <p:animEffect filter="fade" transition="in">
                                      <p:cBhvr>
                                        <p:cTn dur="1000"/>
                                        <p:tgtEl>
                                          <p:spTgt spid="21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1">
                                            <p:txEl>
                                              <p:pRg end="2" st="2"/>
                                            </p:txEl>
                                          </p:spTgt>
                                        </p:tgtEl>
                                        <p:attrNameLst>
                                          <p:attrName>style.visibility</p:attrName>
                                        </p:attrNameLst>
                                      </p:cBhvr>
                                      <p:to>
                                        <p:strVal val="visible"/>
                                      </p:to>
                                    </p:set>
                                    <p:animEffect filter="fade" transition="in">
                                      <p:cBhvr>
                                        <p:cTn dur="1000"/>
                                        <p:tgtEl>
                                          <p:spTgt spid="211">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1">
                                            <p:txEl>
                                              <p:pRg end="3" st="3"/>
                                            </p:txEl>
                                          </p:spTgt>
                                        </p:tgtEl>
                                        <p:attrNameLst>
                                          <p:attrName>style.visibility</p:attrName>
                                        </p:attrNameLst>
                                      </p:cBhvr>
                                      <p:to>
                                        <p:strVal val="visible"/>
                                      </p:to>
                                    </p:set>
                                    <p:animEffect filter="fade" transition="in">
                                      <p:cBhvr>
                                        <p:cTn dur="1000"/>
                                        <p:tgtEl>
                                          <p:spTgt spid="211">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1">
                                            <p:txEl>
                                              <p:pRg end="4" st="4"/>
                                            </p:txEl>
                                          </p:spTgt>
                                        </p:tgtEl>
                                        <p:attrNameLst>
                                          <p:attrName>style.visibility</p:attrName>
                                        </p:attrNameLst>
                                      </p:cBhvr>
                                      <p:to>
                                        <p:strVal val="visible"/>
                                      </p:to>
                                    </p:set>
                                    <p:animEffect filter="fade" transition="in">
                                      <p:cBhvr>
                                        <p:cTn dur="1000"/>
                                        <p:tgtEl>
                                          <p:spTgt spid="211">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1">
                                            <p:txEl>
                                              <p:pRg end="5" st="5"/>
                                            </p:txEl>
                                          </p:spTgt>
                                        </p:tgtEl>
                                        <p:attrNameLst>
                                          <p:attrName>style.visibility</p:attrName>
                                        </p:attrNameLst>
                                      </p:cBhvr>
                                      <p:to>
                                        <p:strVal val="visible"/>
                                      </p:to>
                                    </p:set>
                                    <p:animEffect filter="fade" transition="in">
                                      <p:cBhvr>
                                        <p:cTn dur="1000"/>
                                        <p:tgtEl>
                                          <p:spTgt spid="211">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1">
                                            <p:txEl>
                                              <p:pRg end="6" st="6"/>
                                            </p:txEl>
                                          </p:spTgt>
                                        </p:tgtEl>
                                        <p:attrNameLst>
                                          <p:attrName>style.visibility</p:attrName>
                                        </p:attrNameLst>
                                      </p:cBhvr>
                                      <p:to>
                                        <p:strVal val="visible"/>
                                      </p:to>
                                    </p:set>
                                    <p:animEffect filter="fade" transition="in">
                                      <p:cBhvr>
                                        <p:cTn dur="1000"/>
                                        <p:tgtEl>
                                          <p:spTgt spid="211">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1">
                                            <p:txEl>
                                              <p:pRg end="7" st="7"/>
                                            </p:txEl>
                                          </p:spTgt>
                                        </p:tgtEl>
                                        <p:attrNameLst>
                                          <p:attrName>style.visibility</p:attrName>
                                        </p:attrNameLst>
                                      </p:cBhvr>
                                      <p:to>
                                        <p:strVal val="visible"/>
                                      </p:to>
                                    </p:set>
                                    <p:animEffect filter="fade" transition="in">
                                      <p:cBhvr>
                                        <p:cTn dur="1000"/>
                                        <p:tgtEl>
                                          <p:spTgt spid="211">
                                            <p:txEl>
                                              <p:pRg end="7" st="7"/>
                                            </p:txEl>
                                          </p:spTgt>
                                        </p:tgtEl>
                                      </p:cBhvr>
                                    </p:animEffect>
                                  </p:childTnLst>
                                </p:cTn>
                              </p:par>
                              <p:par>
                                <p:cTn fill="hold" nodeType="withEffect" presetClass="entr" presetID="10" presetSubtype="0">
                                  <p:stCondLst>
                                    <p:cond delay="0"/>
                                  </p:stCondLst>
                                  <p:childTnLst>
                                    <p:set>
                                      <p:cBhvr>
                                        <p:cTn dur="1" fill="hold">
                                          <p:stCondLst>
                                            <p:cond delay="0"/>
                                          </p:stCondLst>
                                        </p:cTn>
                                        <p:tgtEl>
                                          <p:spTgt spid="213"/>
                                        </p:tgtEl>
                                        <p:attrNameLst>
                                          <p:attrName>style.visibility</p:attrName>
                                        </p:attrNameLst>
                                      </p:cBhvr>
                                      <p:to>
                                        <p:strVal val="visible"/>
                                      </p:to>
                                    </p:set>
                                    <p:animEffect filter="fade" transition="in">
                                      <p:cBhvr>
                                        <p:cTn dur="1000"/>
                                        <p:tgtEl>
                                          <p:spTgt spid="21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217" name="Shape 217"/>
        <p:cNvGrpSpPr/>
        <p:nvPr/>
      </p:nvGrpSpPr>
      <p:grpSpPr>
        <a:xfrm>
          <a:off x="0" y="0"/>
          <a:ext cx="0" cy="0"/>
          <a:chOff x="0" y="0"/>
          <a:chExt cx="0" cy="0"/>
        </a:xfrm>
      </p:grpSpPr>
      <p:sp>
        <p:nvSpPr>
          <p:cNvPr id="218" name="Google Shape;218;p25"/>
          <p:cNvSpPr txBox="1"/>
          <p:nvPr>
            <p:ph type="title"/>
          </p:nvPr>
        </p:nvSpPr>
        <p:spPr>
          <a:xfrm>
            <a:off x="629841" y="273844"/>
            <a:ext cx="7886700" cy="9942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t/>
            </a:r>
            <a:endParaRPr sz="3000">
              <a:latin typeface="Staatliches"/>
              <a:ea typeface="Staatliches"/>
              <a:cs typeface="Staatliches"/>
              <a:sym typeface="Staatliches"/>
            </a:endParaRPr>
          </a:p>
          <a:p>
            <a:pPr indent="0" lvl="0" marL="0" rtl="0" algn="l">
              <a:spcBef>
                <a:spcPts val="0"/>
              </a:spcBef>
              <a:spcAft>
                <a:spcPts val="0"/>
              </a:spcAft>
              <a:buClr>
                <a:schemeClr val="dk1"/>
              </a:buClr>
              <a:buSzPts val="3300"/>
              <a:buFont typeface="Calibri"/>
              <a:buNone/>
            </a:pPr>
            <a:r>
              <a:rPr lang="en" sz="3000">
                <a:latin typeface="Staatliches"/>
                <a:ea typeface="Staatliches"/>
                <a:cs typeface="Staatliches"/>
                <a:sym typeface="Staatliches"/>
              </a:rPr>
              <a:t>Health Facilities</a:t>
            </a:r>
            <a:endParaRPr sz="3000">
              <a:latin typeface="Staatliches"/>
              <a:ea typeface="Staatliches"/>
              <a:cs typeface="Staatliches"/>
              <a:sym typeface="Staatliches"/>
            </a:endParaRPr>
          </a:p>
          <a:p>
            <a:pPr indent="0" lvl="0" marL="0" rtl="0" algn="l">
              <a:spcBef>
                <a:spcPts val="0"/>
              </a:spcBef>
              <a:spcAft>
                <a:spcPts val="0"/>
              </a:spcAft>
              <a:buNone/>
            </a:pPr>
            <a:r>
              <a:t/>
            </a:r>
            <a:endParaRPr/>
          </a:p>
        </p:txBody>
      </p:sp>
      <p:sp>
        <p:nvSpPr>
          <p:cNvPr id="219" name="Google Shape;219;p25"/>
          <p:cNvSpPr/>
          <p:nvPr/>
        </p:nvSpPr>
        <p:spPr>
          <a:xfrm>
            <a:off x="6324350" y="1437450"/>
            <a:ext cx="2715300" cy="3046200"/>
          </a:xfrm>
          <a:prstGeom prst="wedgeRectCallout">
            <a:avLst>
              <a:gd fmla="val -20833" name="adj1"/>
              <a:gd fmla="val 62500" name="adj2"/>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38100" lvl="0" marL="177800" rtl="0" algn="l">
              <a:lnSpc>
                <a:spcPct val="90000"/>
              </a:lnSpc>
              <a:spcBef>
                <a:spcPts val="0"/>
              </a:spcBef>
              <a:spcAft>
                <a:spcPts val="0"/>
              </a:spcAft>
              <a:buNone/>
            </a:pPr>
            <a:r>
              <a:t/>
            </a:r>
            <a:endParaRPr sz="1300">
              <a:solidFill>
                <a:schemeClr val="dk1"/>
              </a:solidFill>
              <a:latin typeface="Staatliches"/>
              <a:ea typeface="Staatliches"/>
              <a:cs typeface="Staatliches"/>
              <a:sym typeface="Staatliches"/>
            </a:endParaRPr>
          </a:p>
          <a:p>
            <a:pPr indent="0" lvl="0" marL="0" rtl="0" algn="l">
              <a:lnSpc>
                <a:spcPct val="90000"/>
              </a:lnSpc>
              <a:spcBef>
                <a:spcPts val="0"/>
              </a:spcBef>
              <a:spcAft>
                <a:spcPts val="0"/>
              </a:spcAft>
              <a:buClr>
                <a:schemeClr val="dk1"/>
              </a:buClr>
              <a:buSzPts val="2100"/>
              <a:buFont typeface="Arial"/>
              <a:buNone/>
            </a:pPr>
            <a:r>
              <a:rPr lang="en" sz="1300">
                <a:solidFill>
                  <a:schemeClr val="dk1"/>
                </a:solidFill>
                <a:latin typeface="Staatliches"/>
                <a:ea typeface="Staatliches"/>
                <a:cs typeface="Staatliches"/>
                <a:sym typeface="Staatliches"/>
              </a:rPr>
              <a:t>Using the chart,  separating all the different health-care facilities which include, community hospitals,nursing home,seniors care home and others </a:t>
            </a:r>
            <a:endParaRPr sz="1300">
              <a:solidFill>
                <a:schemeClr val="dk1"/>
              </a:solidFill>
              <a:latin typeface="Staatliches"/>
              <a:ea typeface="Staatliches"/>
              <a:cs typeface="Staatliches"/>
              <a:sym typeface="Staatliches"/>
            </a:endParaRPr>
          </a:p>
          <a:p>
            <a:pPr indent="-38100" lvl="0" marL="177800" rtl="0" algn="l">
              <a:lnSpc>
                <a:spcPct val="90000"/>
              </a:lnSpc>
              <a:spcBef>
                <a:spcPts val="0"/>
              </a:spcBef>
              <a:spcAft>
                <a:spcPts val="0"/>
              </a:spcAft>
              <a:buClr>
                <a:schemeClr val="dk1"/>
              </a:buClr>
              <a:buSzPts val="2100"/>
              <a:buFont typeface="Arial"/>
              <a:buNone/>
            </a:pPr>
            <a:r>
              <a:t/>
            </a:r>
            <a:endParaRPr sz="1300">
              <a:solidFill>
                <a:schemeClr val="dk1"/>
              </a:solidFill>
              <a:latin typeface="Staatliches"/>
              <a:ea typeface="Staatliches"/>
              <a:cs typeface="Staatliches"/>
              <a:sym typeface="Staatliches"/>
            </a:endParaRPr>
          </a:p>
          <a:p>
            <a:pPr indent="0" lvl="0" marL="0" rtl="0" algn="l">
              <a:lnSpc>
                <a:spcPct val="90000"/>
              </a:lnSpc>
              <a:spcBef>
                <a:spcPts val="0"/>
              </a:spcBef>
              <a:spcAft>
                <a:spcPts val="0"/>
              </a:spcAft>
              <a:buClr>
                <a:schemeClr val="dk1"/>
              </a:buClr>
              <a:buSzPts val="2100"/>
              <a:buFont typeface="Arial"/>
              <a:buNone/>
            </a:pPr>
            <a:r>
              <a:rPr lang="en" sz="1300">
                <a:solidFill>
                  <a:schemeClr val="dk1"/>
                </a:solidFill>
                <a:latin typeface="Staatliches"/>
                <a:ea typeface="Staatliches"/>
                <a:cs typeface="Staatliches"/>
                <a:sym typeface="Staatliches"/>
              </a:rPr>
              <a:t>Focusing on nursing home, residential long term,as an example which shows that the amount of health facilities increased as the life expectancy of ageing population increases.this is to ensure that all singaporeans are able to have a place to stay.</a:t>
            </a:r>
            <a:endParaRPr sz="1300">
              <a:solidFill>
                <a:schemeClr val="dk1"/>
              </a:solidFill>
              <a:latin typeface="Staatliches"/>
              <a:ea typeface="Staatliches"/>
              <a:cs typeface="Staatliches"/>
              <a:sym typeface="Staatliches"/>
            </a:endParaRPr>
          </a:p>
          <a:p>
            <a:pPr indent="-38100" lvl="0" marL="177800" rtl="0" algn="l">
              <a:lnSpc>
                <a:spcPct val="90000"/>
              </a:lnSpc>
              <a:spcBef>
                <a:spcPts val="0"/>
              </a:spcBef>
              <a:spcAft>
                <a:spcPts val="0"/>
              </a:spcAft>
              <a:buClr>
                <a:schemeClr val="dk1"/>
              </a:buClr>
              <a:buSzPts val="2100"/>
              <a:buFont typeface="Arial"/>
              <a:buNone/>
            </a:pPr>
            <a:r>
              <a:t/>
            </a:r>
            <a:endParaRPr sz="1300">
              <a:solidFill>
                <a:schemeClr val="dk1"/>
              </a:solidFill>
              <a:latin typeface="Staatliches"/>
              <a:ea typeface="Staatliches"/>
              <a:cs typeface="Staatliches"/>
              <a:sym typeface="Staatliches"/>
            </a:endParaRPr>
          </a:p>
          <a:p>
            <a:pPr indent="-38100" lvl="0" marL="177800" rtl="0" algn="l">
              <a:lnSpc>
                <a:spcPct val="90000"/>
              </a:lnSpc>
              <a:spcBef>
                <a:spcPts val="0"/>
              </a:spcBef>
              <a:spcAft>
                <a:spcPts val="0"/>
              </a:spcAft>
              <a:buClr>
                <a:schemeClr val="dk1"/>
              </a:buClr>
              <a:buSzPts val="2100"/>
              <a:buFont typeface="Arial"/>
              <a:buNone/>
            </a:pPr>
            <a:r>
              <a:t/>
            </a:r>
            <a:endParaRPr sz="1300">
              <a:solidFill>
                <a:schemeClr val="dk1"/>
              </a:solidFill>
              <a:latin typeface="Staatliches"/>
              <a:ea typeface="Staatliches"/>
              <a:cs typeface="Staatliches"/>
              <a:sym typeface="Staatliches"/>
            </a:endParaRPr>
          </a:p>
          <a:p>
            <a:pPr indent="0" lvl="0" marL="0" rtl="0" algn="l">
              <a:spcBef>
                <a:spcPts val="0"/>
              </a:spcBef>
              <a:spcAft>
                <a:spcPts val="0"/>
              </a:spcAft>
              <a:buNone/>
            </a:pPr>
            <a:r>
              <a:t/>
            </a:r>
            <a:endParaRPr sz="1300">
              <a:latin typeface="Staatliches"/>
              <a:ea typeface="Staatliches"/>
              <a:cs typeface="Staatliches"/>
              <a:sym typeface="Staatliches"/>
            </a:endParaRPr>
          </a:p>
        </p:txBody>
      </p:sp>
      <p:sp>
        <p:nvSpPr>
          <p:cNvPr id="220" name="Google Shape;220;p25"/>
          <p:cNvSpPr/>
          <p:nvPr/>
        </p:nvSpPr>
        <p:spPr>
          <a:xfrm>
            <a:off x="629850" y="273850"/>
            <a:ext cx="7886700" cy="8028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3000">
                <a:latin typeface="Staatliches"/>
                <a:ea typeface="Staatliches"/>
                <a:cs typeface="Staatliches"/>
                <a:sym typeface="Staatliches"/>
              </a:rPr>
              <a:t>Health Facilities </a:t>
            </a:r>
            <a:endParaRPr sz="3000">
              <a:latin typeface="Staatliches"/>
              <a:ea typeface="Staatliches"/>
              <a:cs typeface="Staatliches"/>
              <a:sym typeface="Staatliches"/>
            </a:endParaRPr>
          </a:p>
        </p:txBody>
      </p:sp>
      <p:pic>
        <p:nvPicPr>
          <p:cNvPr id="221" name="Google Shape;221;p25"/>
          <p:cNvPicPr preferRelativeResize="0"/>
          <p:nvPr/>
        </p:nvPicPr>
        <p:blipFill>
          <a:blip r:embed="rId4">
            <a:alphaModFix/>
          </a:blip>
          <a:stretch>
            <a:fillRect/>
          </a:stretch>
        </p:blipFill>
        <p:spPr>
          <a:xfrm>
            <a:off x="629850" y="1437450"/>
            <a:ext cx="5437325" cy="3267150"/>
          </a:xfrm>
          <a:prstGeom prst="rect">
            <a:avLst/>
          </a:prstGeom>
          <a:noFill/>
          <a:ln>
            <a:noFill/>
          </a:ln>
        </p:spPr>
      </p:pic>
      <p:pic>
        <p:nvPicPr>
          <p:cNvPr id="222" name="Google Shape;222;p25"/>
          <p:cNvPicPr preferRelativeResize="0"/>
          <p:nvPr/>
        </p:nvPicPr>
        <p:blipFill>
          <a:blip r:embed="rId5">
            <a:alphaModFix/>
          </a:blip>
          <a:stretch>
            <a:fillRect/>
          </a:stretch>
        </p:blipFill>
        <p:spPr>
          <a:xfrm>
            <a:off x="687250" y="1437450"/>
            <a:ext cx="4662225" cy="32671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221"/>
                                        </p:tgtEl>
                                      </p:cBhvr>
                                    </p:animEffect>
                                    <p:set>
                                      <p:cBhvr>
                                        <p:cTn dur="1" fill="hold">
                                          <p:stCondLst>
                                            <p:cond delay="1000"/>
                                          </p:stCondLst>
                                        </p:cTn>
                                        <p:tgtEl>
                                          <p:spTgt spid="221"/>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2"/>
                                        </p:tgtEl>
                                        <p:attrNameLst>
                                          <p:attrName>style.visibility</p:attrName>
                                        </p:attrNameLst>
                                      </p:cBhvr>
                                      <p:to>
                                        <p:strVal val="visible"/>
                                      </p:to>
                                    </p:set>
                                    <p:animEffect filter="fade" transition="in">
                                      <p:cBhvr>
                                        <p:cTn dur="1000"/>
                                        <p:tgtEl>
                                          <p:spTgt spid="22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9"/>
                                        </p:tgtEl>
                                        <p:attrNameLst>
                                          <p:attrName>style.visibility</p:attrName>
                                        </p:attrNameLst>
                                      </p:cBhvr>
                                      <p:to>
                                        <p:strVal val="visible"/>
                                      </p:to>
                                    </p:set>
                                    <p:animEffect filter="fade" transition="in">
                                      <p:cBhvr>
                                        <p:cTn dur="1000"/>
                                        <p:tgtEl>
                                          <p:spTgt spid="21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9">
                                            <p:txEl>
                                              <p:pRg end="0" st="0"/>
                                            </p:txEl>
                                          </p:spTgt>
                                        </p:tgtEl>
                                        <p:attrNameLst>
                                          <p:attrName>style.visibility</p:attrName>
                                        </p:attrNameLst>
                                      </p:cBhvr>
                                      <p:to>
                                        <p:strVal val="visible"/>
                                      </p:to>
                                    </p:set>
                                    <p:animEffect filter="fade" transition="in">
                                      <p:cBhvr>
                                        <p:cTn dur="1000"/>
                                        <p:tgtEl>
                                          <p:spTgt spid="21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9">
                                            <p:txEl>
                                              <p:pRg end="1" st="1"/>
                                            </p:txEl>
                                          </p:spTgt>
                                        </p:tgtEl>
                                        <p:attrNameLst>
                                          <p:attrName>style.visibility</p:attrName>
                                        </p:attrNameLst>
                                      </p:cBhvr>
                                      <p:to>
                                        <p:strVal val="visible"/>
                                      </p:to>
                                    </p:set>
                                    <p:animEffect filter="fade" transition="in">
                                      <p:cBhvr>
                                        <p:cTn dur="1000"/>
                                        <p:tgtEl>
                                          <p:spTgt spid="21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9">
                                            <p:txEl>
                                              <p:pRg end="2" st="2"/>
                                            </p:txEl>
                                          </p:spTgt>
                                        </p:tgtEl>
                                        <p:attrNameLst>
                                          <p:attrName>style.visibility</p:attrName>
                                        </p:attrNameLst>
                                      </p:cBhvr>
                                      <p:to>
                                        <p:strVal val="visible"/>
                                      </p:to>
                                    </p:set>
                                    <p:animEffect filter="fade" transition="in">
                                      <p:cBhvr>
                                        <p:cTn dur="1000"/>
                                        <p:tgtEl>
                                          <p:spTgt spid="219">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9">
                                            <p:txEl>
                                              <p:pRg end="3" st="3"/>
                                            </p:txEl>
                                          </p:spTgt>
                                        </p:tgtEl>
                                        <p:attrNameLst>
                                          <p:attrName>style.visibility</p:attrName>
                                        </p:attrNameLst>
                                      </p:cBhvr>
                                      <p:to>
                                        <p:strVal val="visible"/>
                                      </p:to>
                                    </p:set>
                                    <p:animEffect filter="fade" transition="in">
                                      <p:cBhvr>
                                        <p:cTn dur="1000"/>
                                        <p:tgtEl>
                                          <p:spTgt spid="219">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9">
                                            <p:txEl>
                                              <p:pRg end="4" st="4"/>
                                            </p:txEl>
                                          </p:spTgt>
                                        </p:tgtEl>
                                        <p:attrNameLst>
                                          <p:attrName>style.visibility</p:attrName>
                                        </p:attrNameLst>
                                      </p:cBhvr>
                                      <p:to>
                                        <p:strVal val="visible"/>
                                      </p:to>
                                    </p:set>
                                    <p:animEffect filter="fade" transition="in">
                                      <p:cBhvr>
                                        <p:cTn dur="1000"/>
                                        <p:tgtEl>
                                          <p:spTgt spid="219">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9">
                                            <p:txEl>
                                              <p:pRg end="5" st="5"/>
                                            </p:txEl>
                                          </p:spTgt>
                                        </p:tgtEl>
                                        <p:attrNameLst>
                                          <p:attrName>style.visibility</p:attrName>
                                        </p:attrNameLst>
                                      </p:cBhvr>
                                      <p:to>
                                        <p:strVal val="visible"/>
                                      </p:to>
                                    </p:set>
                                    <p:animEffect filter="fade" transition="in">
                                      <p:cBhvr>
                                        <p:cTn dur="1000"/>
                                        <p:tgtEl>
                                          <p:spTgt spid="219">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9">
                                            <p:txEl>
                                              <p:pRg end="6" st="6"/>
                                            </p:txEl>
                                          </p:spTgt>
                                        </p:tgtEl>
                                        <p:attrNameLst>
                                          <p:attrName>style.visibility</p:attrName>
                                        </p:attrNameLst>
                                      </p:cBhvr>
                                      <p:to>
                                        <p:strVal val="visible"/>
                                      </p:to>
                                    </p:set>
                                    <p:animEffect filter="fade" transition="in">
                                      <p:cBhvr>
                                        <p:cTn dur="1000"/>
                                        <p:tgtEl>
                                          <p:spTgt spid="219">
                                            <p:txEl>
                                              <p:pRg end="6" st="6"/>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BUSINESS">
      <a:dk1>
        <a:srgbClr val="000000"/>
      </a:dk1>
      <a:lt1>
        <a:srgbClr val="FFFFFF"/>
      </a:lt1>
      <a:dk2>
        <a:srgbClr val="44546A"/>
      </a:dk2>
      <a:lt2>
        <a:srgbClr val="E7E6E6"/>
      </a:lt2>
      <a:accent1>
        <a:srgbClr val="16A1CA"/>
      </a:accent1>
      <a:accent2>
        <a:srgbClr val="099481"/>
      </a:accent2>
      <a:accent3>
        <a:srgbClr val="7DBC2D"/>
      </a:accent3>
      <a:accent4>
        <a:srgbClr val="EEA720"/>
      </a:accent4>
      <a:accent5>
        <a:srgbClr val="E13A62"/>
      </a:accent5>
      <a:accent6>
        <a:srgbClr val="9132A6"/>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BUSINESS">
      <a:dk1>
        <a:srgbClr val="000000"/>
      </a:dk1>
      <a:lt1>
        <a:srgbClr val="FFFFFF"/>
      </a:lt1>
      <a:dk2>
        <a:srgbClr val="44546A"/>
      </a:dk2>
      <a:lt2>
        <a:srgbClr val="E7E6E6"/>
      </a:lt2>
      <a:accent1>
        <a:srgbClr val="16A1CA"/>
      </a:accent1>
      <a:accent2>
        <a:srgbClr val="099481"/>
      </a:accent2>
      <a:accent3>
        <a:srgbClr val="7DBC2D"/>
      </a:accent3>
      <a:accent4>
        <a:srgbClr val="EEA720"/>
      </a:accent4>
      <a:accent5>
        <a:srgbClr val="E13A62"/>
      </a:accent5>
      <a:accent6>
        <a:srgbClr val="9132A6"/>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